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7" r:id="rId2"/>
    <p:sldId id="259" r:id="rId3"/>
    <p:sldId id="274" r:id="rId4"/>
    <p:sldId id="265" r:id="rId5"/>
    <p:sldId id="267" r:id="rId6"/>
    <p:sldId id="260" r:id="rId7"/>
    <p:sldId id="273" r:id="rId8"/>
    <p:sldId id="268" r:id="rId9"/>
    <p:sldId id="266" r:id="rId10"/>
    <p:sldId id="262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70C0"/>
    <a:srgbClr val="FBE5D6"/>
    <a:srgbClr val="332F2C"/>
    <a:srgbClr val="4E7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FB9DD-9E00-4B2D-9324-873490AB7AFB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E08782A-125A-49AD-8B90-00C9F2339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91CAA-7342-4D15-9233-F32D4BD7CDB9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CFC233-F711-41DF-B640-FB0CF9A74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91CAA-7342-4D15-9233-F32D4BD7CDB9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CFC233-F711-41DF-B640-FB0CF9A74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40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91CAA-7342-4D15-9233-F32D4BD7CDB9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CFC233-F711-41DF-B640-FB0CF9A74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91CAA-7342-4D15-9233-F32D4BD7CDB9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CFC233-F711-41DF-B640-FB0CF9A74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24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91CAA-7342-4D15-9233-F32D4BD7CDB9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CFC233-F711-41DF-B640-FB0CF9A74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5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04B65-AACB-4C80-956C-032FCD5850F6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3BC3-A55D-4F54-B9B4-13240B4BD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9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43829-73FA-4C76-929E-F49AB48402B3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9EC-C1EE-4469-BF71-9A3FEE416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1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204FC-6F0E-4735-94CB-C9D0C5F895EC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FFA6-AD1F-4CA4-B41A-E2832C5BC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3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3BBFC-EA83-417B-BEF7-E0DDF4B44FDE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C06FC6-8802-44B4-AD52-C4B6B9E59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6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C0BB3-B2AB-4F3A-8229-5295F5F0C619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CE4C106-2BC8-462F-B033-1E2FF3865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6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1B6F3-A3EB-4324-9DFC-87ABA533929A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45D78F4-03BC-4F56-82BF-8A69D9A09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8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F677D-8D51-4CA9-A307-9CE263C45502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89EA-62D5-44A9-87E9-F9E9B2CF0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97A77-8411-4584-BB88-735E7023295D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0190-660B-4DDC-902D-CAC98D8DD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5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7F042-477C-4974-8AC1-A0C1D32F979A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F2DC-B784-4BEF-9A9A-9A97F1F9D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18B2A-C74C-49F9-A073-AFC37E462480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147B06-F14F-47C9-8EB4-7577BDA7B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591CAA-7342-4D15-9233-F32D4BD7CDB9}" type="datetimeFigureOut">
              <a:rPr lang="ru-RU" smtClean="0"/>
              <a:pPr>
                <a:defRPr/>
              </a:pPr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CFC233-F711-41DF-B640-FB0CF9A74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8550" cy="8096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3" name="AutoShape 5" descr="ЕГЭ-2021: каких изменений ждать? - «Вузопедия»"/>
          <p:cNvSpPr>
            <a:spLocks noGrp="1" noChangeAspect="1" noChangeArrowheads="1"/>
          </p:cNvSpPr>
          <p:nvPr>
            <p:ph idx="1"/>
          </p:nvPr>
        </p:nvSpPr>
        <p:spPr>
          <a:xfrm>
            <a:off x="628650" y="542925"/>
            <a:ext cx="7886700" cy="56340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 smtClean="0"/>
              <a:t>           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                      Как организован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пункт проведения экзамена</a:t>
            </a:r>
            <a:endParaRPr lang="ru-RU" alt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(ППЭ)</a:t>
            </a: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0" indent="0"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                    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0411" y="5329880"/>
            <a:ext cx="364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Долголенко</a:t>
            </a:r>
            <a:r>
              <a:rPr lang="ru-RU" dirty="0" smtClean="0"/>
              <a:t> Ирина Фоминична,</a:t>
            </a:r>
          </a:p>
          <a:p>
            <a:r>
              <a:rPr lang="ru-RU" dirty="0"/>
              <a:t>д</a:t>
            </a:r>
            <a:r>
              <a:rPr lang="ru-RU" dirty="0" smtClean="0"/>
              <a:t>иректор </a:t>
            </a:r>
            <a:r>
              <a:rPr lang="ru-RU" dirty="0" smtClean="0"/>
              <a:t>МАОУ Гимназии № 33</a:t>
            </a:r>
          </a:p>
          <a:p>
            <a:r>
              <a:rPr lang="ru-RU" dirty="0"/>
              <a:t>г</a:t>
            </a:r>
            <a:r>
              <a:rPr lang="ru-RU" dirty="0" smtClean="0"/>
              <a:t>. Краснодара,</a:t>
            </a:r>
          </a:p>
          <a:p>
            <a:r>
              <a:rPr lang="ru-RU" dirty="0"/>
              <a:t>р</a:t>
            </a:r>
            <a:r>
              <a:rPr lang="ru-RU" dirty="0" smtClean="0"/>
              <a:t>уководитель ППЭ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31" y="1282871"/>
            <a:ext cx="6102420" cy="4079618"/>
          </a:xfrm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117125" y="392606"/>
            <a:ext cx="75705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Медицинский пункт</a:t>
            </a:r>
          </a:p>
        </p:txBody>
      </p:sp>
      <p:pic>
        <p:nvPicPr>
          <p:cNvPr id="717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90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98651" y="2885195"/>
            <a:ext cx="273050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i="1" dirty="0"/>
              <a:t>Продукты питания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i="1" dirty="0"/>
              <a:t>Лекарства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8454" y="5362489"/>
            <a:ext cx="8121351" cy="13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 УЧАСТНИКОВ ЭКЗАМЕНА С ХРОНИЧЕСКИМИ ЗАБОЛЕВАНИЯМИ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879475"/>
            <a:ext cx="24209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1463" y="0"/>
            <a:ext cx="760253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Досрочное завершение экзамена участником ГИА по объективным причинам</a:t>
            </a:r>
          </a:p>
        </p:txBody>
      </p:sp>
      <p:pic>
        <p:nvPicPr>
          <p:cNvPr id="1331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1081" y="2604916"/>
            <a:ext cx="3201988" cy="4064000"/>
          </a:xfrm>
        </p:spPr>
      </p:pic>
      <p:sp>
        <p:nvSpPr>
          <p:cNvPr id="9" name="Прямоугольник 4"/>
          <p:cNvSpPr/>
          <p:nvPr/>
        </p:nvSpPr>
        <p:spPr>
          <a:xfrm>
            <a:off x="4896923" y="1133349"/>
            <a:ext cx="3313112" cy="1916112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ППЭ-22 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«Акт о досрочном завершении экзамена по объективным причинам»</a:t>
            </a:r>
          </a:p>
        </p:txBody>
      </p:sp>
      <p:sp>
        <p:nvSpPr>
          <p:cNvPr id="10" name="Прямоугольник 5"/>
          <p:cNvSpPr/>
          <p:nvPr/>
        </p:nvSpPr>
        <p:spPr>
          <a:xfrm>
            <a:off x="4629665" y="3200400"/>
            <a:ext cx="4247635" cy="15414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</a:rPr>
              <a:t>Акт составляется медицинским работником,  уполномоченным представителем ГЭК совместно с ответственным организатором в аудитории и руководителем ППЭ </a:t>
            </a:r>
            <a:r>
              <a:rPr lang="ru-RU" sz="1600" dirty="0" smtClean="0">
                <a:solidFill>
                  <a:srgbClr val="002060"/>
                </a:solidFill>
              </a:rPr>
              <a:t>на </a:t>
            </a:r>
            <a:r>
              <a:rPr lang="ru-RU" sz="1600" dirty="0">
                <a:solidFill>
                  <a:srgbClr val="002060"/>
                </a:solidFill>
              </a:rPr>
              <a:t>любом этапе проведения экзамена.</a:t>
            </a:r>
          </a:p>
        </p:txBody>
      </p:sp>
      <p:sp>
        <p:nvSpPr>
          <p:cNvPr id="11" name="Прямоугольник 6"/>
          <p:cNvSpPr/>
          <p:nvPr/>
        </p:nvSpPr>
        <p:spPr>
          <a:xfrm>
            <a:off x="4629665" y="4938712"/>
            <a:ext cx="4225410" cy="11224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</a:rPr>
              <a:t>Уполномоченный представитель ГЭК осуществляет контроль наличия соответствующих отметок в </a:t>
            </a:r>
            <a:r>
              <a:rPr lang="ru-RU" sz="1600" dirty="0" smtClean="0">
                <a:solidFill>
                  <a:srgbClr val="002060"/>
                </a:solidFill>
              </a:rPr>
              <a:t>бланках </a:t>
            </a:r>
            <a:r>
              <a:rPr lang="ru-RU" sz="1600" dirty="0">
                <a:solidFill>
                  <a:srgbClr val="002060"/>
                </a:solidFill>
              </a:rPr>
              <a:t>ответов №1 таких участников.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" y="0"/>
            <a:ext cx="11334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861" y="81005"/>
            <a:ext cx="78867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  <a:t>Завершение экзамена</a:t>
            </a:r>
          </a:p>
        </p:txBody>
      </p:sp>
      <p:grpSp>
        <p:nvGrpSpPr>
          <p:cNvPr id="14339" name="Группа 3"/>
          <p:cNvGrpSpPr>
            <a:grpSpLocks/>
          </p:cNvGrpSpPr>
          <p:nvPr/>
        </p:nvGrpSpPr>
        <p:grpSpPr bwMode="auto">
          <a:xfrm>
            <a:off x="1204652" y="935121"/>
            <a:ext cx="7263845" cy="5754005"/>
            <a:chOff x="231090" y="-343263"/>
            <a:chExt cx="7863632" cy="5874708"/>
          </a:xfrm>
        </p:grpSpPr>
        <p:pic>
          <p:nvPicPr>
            <p:cNvPr id="14340" name="Picture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090" y="482092"/>
              <a:ext cx="7863632" cy="504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834872" y="-343263"/>
              <a:ext cx="5893039" cy="564039"/>
              <a:chOff x="3414106" y="2697891"/>
              <a:chExt cx="7857384" cy="752052"/>
            </a:xfrm>
          </p:grpSpPr>
          <p:sp>
            <p:nvSpPr>
              <p:cNvPr id="20" name="Rectangle 2"/>
              <p:cNvSpPr/>
              <p:nvPr/>
            </p:nvSpPr>
            <p:spPr>
              <a:xfrm>
                <a:off x="3414106" y="2697891"/>
                <a:ext cx="3116486" cy="75205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rgbClr val="C00000"/>
                    </a:solidFill>
                  </a:rPr>
                  <a:t>30 минут</a:t>
                </a:r>
              </a:p>
            </p:txBody>
          </p:sp>
          <p:sp>
            <p:nvSpPr>
              <p:cNvPr id="21" name="Rectangle 3"/>
              <p:cNvSpPr/>
              <p:nvPr/>
            </p:nvSpPr>
            <p:spPr>
              <a:xfrm>
                <a:off x="9154199" y="2697891"/>
                <a:ext cx="2117291" cy="75205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>
                    <a:solidFill>
                      <a:srgbClr val="C00000"/>
                    </a:solidFill>
                  </a:rPr>
                  <a:t>5 минут</a:t>
                </a:r>
              </a:p>
            </p:txBody>
          </p:sp>
        </p:grpSp>
      </p:grpSp>
      <p:pic>
        <p:nvPicPr>
          <p:cNvPr id="16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" y="0"/>
            <a:ext cx="11334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690813"/>
            <a:ext cx="78867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" y="0"/>
            <a:ext cx="11334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557213"/>
            <a:ext cx="855345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76200"/>
            <a:ext cx="10048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5000" y="287338"/>
            <a:ext cx="7886700" cy="55102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                 </a:t>
            </a:r>
            <a:r>
              <a:rPr lang="ru-RU" alt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Организация помещений ППЭ</a:t>
            </a:r>
            <a:r>
              <a:rPr lang="en-US" alt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endParaRPr lang="ru-RU" alt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75" y="6427788"/>
            <a:ext cx="556418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74116" y="137318"/>
            <a:ext cx="30432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  <a:t>Вход в ППЭ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53" y="880349"/>
            <a:ext cx="6354636" cy="4418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3221" y="4746788"/>
            <a:ext cx="7155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</a:rPr>
              <a:t>По медицинским показаниям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участник ЕГЭ может быть освобожден от проверки с использованием металлоискателя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(при обязательном предъявлении медицинского документа)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42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7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276" y="173362"/>
            <a:ext cx="304323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  <a:t>Вход в ППЭ </a:t>
            </a:r>
          </a:p>
        </p:txBody>
      </p:sp>
      <p:pic>
        <p:nvPicPr>
          <p:cNvPr id="8198" name="Picture 3" descr="H:\МАТЕРИАЛЫ ОБУЧЕНИЕ ЯНВАРЬ 2017\Материалы обучения организаторов ГИА-11\Рабочее\Безымянный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429" y="2466078"/>
            <a:ext cx="2345946" cy="145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917579" y="3731529"/>
            <a:ext cx="2379373" cy="1220316"/>
            <a:chOff x="1057883" y="2445397"/>
            <a:chExt cx="3440402" cy="3655215"/>
          </a:xfrm>
        </p:grpSpPr>
        <p:pic>
          <p:nvPicPr>
            <p:cNvPr id="8207" name="Picture 2" descr="C:\Users\Wolf\Desktop\pasportp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93421">
              <a:off x="2331665" y="2644832"/>
              <a:ext cx="925910" cy="90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6"/>
            <p:cNvCxnSpPr/>
            <p:nvPr/>
          </p:nvCxnSpPr>
          <p:spPr>
            <a:xfrm>
              <a:off x="2213667" y="2583460"/>
              <a:ext cx="1008132" cy="10077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2381954" y="2445397"/>
              <a:ext cx="719187" cy="125368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33"/>
            <p:cNvSpPr/>
            <p:nvPr/>
          </p:nvSpPr>
          <p:spPr>
            <a:xfrm>
              <a:off x="1057883" y="4506281"/>
              <a:ext cx="3440402" cy="1594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ru-RU" sz="1400" dirty="0">
                  <a:solidFill>
                    <a:srgbClr val="002060"/>
                  </a:solidFill>
                </a:rPr>
                <a:t>Отсутствует</a:t>
              </a:r>
              <a:r>
                <a:rPr lang="ru-RU" sz="1400" dirty="0">
                  <a:solidFill>
                    <a:schemeClr val="tx1"/>
                  </a:solidFill>
                </a:rPr>
                <a:t/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</a:rPr>
                <a:t>документ, удостоверяющий личность</a:t>
              </a:r>
            </a:p>
          </p:txBody>
        </p:sp>
      </p:grpSp>
      <p:pic>
        <p:nvPicPr>
          <p:cNvPr id="8202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138" y="796925"/>
            <a:ext cx="2346256" cy="132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10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171" y="5141315"/>
            <a:ext cx="2329651" cy="178669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72465" y="1053117"/>
            <a:ext cx="487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ТЕРМОМЕТРИЯ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       (ЕСЛИ </a:t>
            </a:r>
            <a:r>
              <a:rPr lang="en-US" i="1" dirty="0" smtClean="0">
                <a:solidFill>
                  <a:srgbClr val="002060"/>
                </a:solidFill>
              </a:rPr>
              <a:t>&gt; 37</a:t>
            </a:r>
            <a:r>
              <a:rPr lang="ru-RU" i="1" dirty="0" smtClean="0">
                <a:solidFill>
                  <a:srgbClr val="002060"/>
                </a:solidFill>
              </a:rPr>
              <a:t>              МЕД. ПОСТ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633" y="461381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ОБЯЗАТЕЛЬНАЯ ПРОВЕРКА ДОКУМЕНТОВ УДОСТОВЕРЯЮЩИХ ЛИЧНОСТЬ УЧАСТНИКОВ ЭКЗАМЕНА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45906" y="2731187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ПРОВЕРКА НАЛИЧИЯ УЧАСТНИКОВ В СПИСКАХ РАСПРЕДЕЛЕНИЯ В ДАННЫЙ ПУНКТ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986327" y="1422450"/>
            <a:ext cx="4180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65369"/>
            <a:ext cx="78867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 </a:t>
            </a:r>
            <a:r>
              <a:rPr lang="ru-RU" alt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  <a:t>Организация передвижения </a:t>
            </a:r>
            <a:br>
              <a:rPr lang="ru-RU" alt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  <a:t>в ППЭ</a:t>
            </a: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357" y="1490932"/>
            <a:ext cx="2668643" cy="20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0"/>
            <a:ext cx="11334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3140" y="1567473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 </a:t>
            </a: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 аудитории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оказывают </a:t>
            </a:r>
            <a:r>
              <a:rPr lang="ru-RU" dirty="0"/>
              <a:t>содействие участникам экзаменов в перемещении по ППЭ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сообщают участникам экзаменов номера аудиторий в соответствии с автоматизированным распределением и сопровождают участников экзаменов до аудиторий.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7138" y="4826699"/>
            <a:ext cx="2085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ППЭ навигация осуществляется с помощью указателей</a:t>
            </a:r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316" y="3403491"/>
            <a:ext cx="2539684" cy="2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2544" y="4642059"/>
            <a:ext cx="3323662" cy="22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90863" y="0"/>
            <a:ext cx="6053137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Аудитории проведения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3369" y="675944"/>
            <a:ext cx="5366094" cy="4039125"/>
          </a:xfrm>
        </p:spPr>
      </p:pic>
      <p:pic>
        <p:nvPicPr>
          <p:cNvPr id="614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53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95375" y="4783312"/>
            <a:ext cx="87725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/>
              <a:t> </a:t>
            </a:r>
            <a:r>
              <a:rPr lang="ru-RU" sz="2000" i="1" dirty="0"/>
              <a:t>функционирующие </a:t>
            </a:r>
            <a:r>
              <a:rPr lang="ru-RU" sz="2000" i="1" dirty="0" smtClean="0"/>
              <a:t>часы; </a:t>
            </a:r>
            <a:endParaRPr lang="ru-RU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/>
              <a:t> </a:t>
            </a:r>
            <a:r>
              <a:rPr lang="ru-RU" sz="2000" i="1" dirty="0"/>
              <a:t>стол, находящийся в зоне видимости камер видеонаблюдения, для осуществления раскладки </a:t>
            </a:r>
            <a:r>
              <a:rPr lang="ru-RU" sz="2000" i="1" dirty="0" smtClean="0"/>
              <a:t>ЭМ;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/>
              <a:t>места </a:t>
            </a:r>
            <a:r>
              <a:rPr lang="ru-RU" sz="2000" i="1" dirty="0"/>
              <a:t>для организаторов и общественного наблюдателя;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/>
              <a:t>рабочие </a:t>
            </a:r>
            <a:r>
              <a:rPr lang="ru-RU" sz="2000" i="1" dirty="0"/>
              <a:t>места для </a:t>
            </a:r>
            <a:r>
              <a:rPr lang="ru-RU" sz="2000" i="1" dirty="0" smtClean="0"/>
              <a:t>участников экзаменов</a:t>
            </a:r>
            <a:r>
              <a:rPr lang="en-US" sz="2000" i="1" dirty="0" smtClean="0"/>
              <a:t>;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328" y="675944"/>
            <a:ext cx="121206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5" y="1046241"/>
            <a:ext cx="8007163" cy="5502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49532" y="106905"/>
            <a:ext cx="62290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Аудитории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ru-RU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проведения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42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6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797049" y="78304"/>
            <a:ext cx="6594475" cy="1066446"/>
          </a:xfrm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alt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  <a:t> Печать в аудитории</a:t>
            </a:r>
            <a:br>
              <a:rPr lang="ru-RU" alt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anose="020B0604020202020204" pitchFamily="34" charset="0"/>
              </a:rPr>
            </a:br>
            <a:endParaRPr lang="ru-RU" alt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34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11299" y="1267705"/>
            <a:ext cx="64071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Индивидуальный 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комплект содержит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Бланк регистрации</a:t>
            </a:r>
          </a:p>
          <a:p>
            <a:pPr marL="457200" indent="-457200"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Бланк ответов № 1</a:t>
            </a:r>
          </a:p>
          <a:p>
            <a:pPr marL="457200" indent="-457200"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Бланк ответов № 2</a:t>
            </a:r>
          </a:p>
          <a:p>
            <a:pPr marL="457200" indent="-457200"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Контрольный измерительный материал</a:t>
            </a:r>
          </a:p>
          <a:p>
            <a:pPr marL="457200" indent="-457200"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Контрольный лист </a:t>
            </a:r>
            <a:endParaRPr lang="ru-RU" sz="2400" dirty="0"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3" cstate="print"/>
          <a:srcRect t="17302" b="15213"/>
          <a:stretch>
            <a:fillRect/>
          </a:stretch>
        </p:blipFill>
        <p:spPr bwMode="auto">
          <a:xfrm>
            <a:off x="3056238" y="3993171"/>
            <a:ext cx="6087762" cy="28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8550" y="0"/>
            <a:ext cx="7407275" cy="11080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Разрешены</a:t>
            </a:r>
            <a:r>
              <a:rPr lang="ru-RU" sz="6000" dirty="0" smtClean="0">
                <a:latin typeface="+mj-lt"/>
                <a:ea typeface="+mj-ea"/>
                <a:cs typeface="+mj-cs"/>
              </a:rPr>
              <a:t> </a:t>
            </a:r>
            <a:endParaRPr lang="ru-RU" sz="6000" dirty="0">
              <a:latin typeface="+mj-lt"/>
              <a:ea typeface="+mj-ea"/>
              <a:cs typeface="+mj-cs"/>
            </a:endParaRPr>
          </a:p>
        </p:txBody>
      </p:sp>
      <p:pic>
        <p:nvPicPr>
          <p:cNvPr id="9219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8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65" y="1014928"/>
            <a:ext cx="8743435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981" y="4999464"/>
            <a:ext cx="480163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983</TotalTime>
  <Words>265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Вход в ППЭ </vt:lpstr>
      <vt:lpstr>  Организация передвижения  в ППЭ</vt:lpstr>
      <vt:lpstr>Аудитории проведения</vt:lpstr>
      <vt:lpstr>Презентация PowerPoint</vt:lpstr>
      <vt:lpstr> Печать в аудитории </vt:lpstr>
      <vt:lpstr>Презентация PowerPoint</vt:lpstr>
      <vt:lpstr>Презентация PowerPoint</vt:lpstr>
      <vt:lpstr>Презентация PowerPoint</vt:lpstr>
      <vt:lpstr>Завершение экзамена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Бойкова Марина Евгеньевна</cp:lastModifiedBy>
  <cp:revision>70</cp:revision>
  <dcterms:created xsi:type="dcterms:W3CDTF">2015-03-16T21:49:00Z</dcterms:created>
  <dcterms:modified xsi:type="dcterms:W3CDTF">2022-11-18T08:17:31Z</dcterms:modified>
</cp:coreProperties>
</file>