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75" y="86868"/>
            <a:ext cx="586740" cy="101803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921764" y="102107"/>
            <a:ext cx="10156190" cy="708660"/>
          </a:xfrm>
          <a:custGeom>
            <a:avLst/>
            <a:gdLst/>
            <a:ahLst/>
            <a:cxnLst/>
            <a:rect l="l" t="t" r="r" b="b"/>
            <a:pathLst>
              <a:path w="10156190" h="708660">
                <a:moveTo>
                  <a:pt x="10155936" y="0"/>
                </a:moveTo>
                <a:lnTo>
                  <a:pt x="0" y="0"/>
                </a:lnTo>
                <a:lnTo>
                  <a:pt x="0" y="708660"/>
                </a:lnTo>
                <a:lnTo>
                  <a:pt x="10155936" y="708660"/>
                </a:lnTo>
                <a:lnTo>
                  <a:pt x="10155936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477" y="54864"/>
            <a:ext cx="11909044" cy="89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076" y="1536953"/>
            <a:ext cx="8372475" cy="330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2.pn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image" Target="../media/image41.jpg"/><Relationship Id="rId10" Type="http://schemas.openxmlformats.org/officeDocument/2006/relationships/image" Target="../media/image42.jpg"/><Relationship Id="rId11" Type="http://schemas.openxmlformats.org/officeDocument/2006/relationships/image" Target="../media/image4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Relationship Id="rId7" Type="http://schemas.openxmlformats.org/officeDocument/2006/relationships/image" Target="../media/image49.png"/><Relationship Id="rId8" Type="http://schemas.openxmlformats.org/officeDocument/2006/relationships/image" Target="../media/image50.jpg"/><Relationship Id="rId9" Type="http://schemas.openxmlformats.org/officeDocument/2006/relationships/image" Target="../media/image51.png"/><Relationship Id="rId10" Type="http://schemas.openxmlformats.org/officeDocument/2006/relationships/image" Target="../media/image5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jpg"/><Relationship Id="rId8" Type="http://schemas.openxmlformats.org/officeDocument/2006/relationships/image" Target="../media/image5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0.png"/><Relationship Id="rId4" Type="http://schemas.openxmlformats.org/officeDocument/2006/relationships/image" Target="../media/image7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1831" y="397763"/>
            <a:ext cx="1106424" cy="13761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15728" y="736091"/>
            <a:ext cx="1057655" cy="9479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7827" y="1940432"/>
            <a:ext cx="5864225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dirty="0" sz="4000"/>
              <a:t>О</a:t>
            </a:r>
            <a:r>
              <a:rPr dirty="0" sz="4000" spc="-30"/>
              <a:t> </a:t>
            </a:r>
            <a:r>
              <a:rPr dirty="0" sz="4000" spc="-10"/>
              <a:t>соблюдении</a:t>
            </a:r>
            <a:endParaRPr sz="4000"/>
          </a:p>
          <a:p>
            <a:pPr marL="12700">
              <a:lnSpc>
                <a:spcPts val="4560"/>
              </a:lnSpc>
            </a:pPr>
            <a:r>
              <a:rPr dirty="0" sz="4000"/>
              <a:t>правил</a:t>
            </a:r>
            <a:r>
              <a:rPr dirty="0" sz="4000" spc="-135"/>
              <a:t> </a:t>
            </a:r>
            <a:r>
              <a:rPr dirty="0" sz="4000"/>
              <a:t>поведения</a:t>
            </a:r>
            <a:r>
              <a:rPr dirty="0" sz="4000" spc="-130"/>
              <a:t> </a:t>
            </a:r>
            <a:r>
              <a:rPr dirty="0" sz="4000"/>
              <a:t>в</a:t>
            </a:r>
            <a:r>
              <a:rPr dirty="0" sz="4000" spc="-145"/>
              <a:t> </a:t>
            </a:r>
            <a:r>
              <a:rPr dirty="0" sz="4000" spc="-25"/>
              <a:t>ППЭ</a:t>
            </a:r>
            <a:endParaRPr sz="4000"/>
          </a:p>
        </p:txBody>
      </p:sp>
      <p:sp>
        <p:nvSpPr>
          <p:cNvPr id="6" name="object 6" descr=""/>
          <p:cNvSpPr txBox="1"/>
          <p:nvPr/>
        </p:nvSpPr>
        <p:spPr>
          <a:xfrm>
            <a:off x="623417" y="4445634"/>
            <a:ext cx="4780915" cy="164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Горностаева</a:t>
            </a:r>
            <a:r>
              <a:rPr dirty="0" sz="1800" spc="-8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Татьяна</a:t>
            </a:r>
            <a:r>
              <a:rPr dirty="0" sz="1800" spc="-7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Юрьевна,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начальник</a:t>
            </a:r>
            <a:r>
              <a:rPr dirty="0" sz="1800" spc="-4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управления</a:t>
            </a:r>
            <a:r>
              <a:rPr dirty="0" sz="1800" spc="-3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1800" spc="-4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надзору</a:t>
            </a:r>
            <a:r>
              <a:rPr dirty="0" sz="1800" spc="-5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800" spc="-4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Times New Roman"/>
                <a:cs typeface="Times New Roman"/>
              </a:rPr>
              <a:t>контролю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800" spc="-6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сфере</a:t>
            </a:r>
            <a:r>
              <a:rPr dirty="0" sz="1800" spc="-6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dirty="0" sz="1800" spc="-7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dirty="0" sz="1800" spc="-6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800" spc="-3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1F5F"/>
                </a:solidFill>
                <a:latin typeface="Times New Roman"/>
                <a:cs typeface="Times New Roman"/>
              </a:rPr>
              <a:t>науки</a:t>
            </a:r>
            <a:r>
              <a:rPr dirty="0" sz="1800" spc="-2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Times New Roman"/>
                <a:cs typeface="Times New Roman"/>
              </a:rPr>
              <a:t>Краснодарского</a:t>
            </a:r>
            <a:r>
              <a:rPr dirty="0" sz="1800" spc="-2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0" i="1">
                <a:solidFill>
                  <a:srgbClr val="001F5F"/>
                </a:solidFill>
                <a:latin typeface="Times New Roman"/>
                <a:cs typeface="Times New Roman"/>
              </a:rPr>
              <a:t>края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 i="1">
                <a:solidFill>
                  <a:srgbClr val="001F5F"/>
                </a:solidFill>
                <a:latin typeface="Times New Roman"/>
                <a:cs typeface="Times New Roman"/>
              </a:rPr>
              <a:t>17.04.2025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900" y="102107"/>
            <a:ext cx="944880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3579" y="54864"/>
            <a:ext cx="9923145" cy="739140"/>
          </a:xfrm>
          <a:prstGeom prst="rect"/>
          <a:solidFill>
            <a:srgbClr val="DAE2F3"/>
          </a:solidFill>
        </p:spPr>
        <p:txBody>
          <a:bodyPr wrap="square" lIns="0" tIns="1562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  <a:tabLst>
                <a:tab pos="2101850" algn="l"/>
                <a:tab pos="4168775" algn="l"/>
                <a:tab pos="5563870" algn="l"/>
              </a:tabLst>
            </a:pPr>
            <a:r>
              <a:rPr dirty="0" sz="2600" spc="-10"/>
              <a:t>УЧАСТНИК</a:t>
            </a:r>
            <a:r>
              <a:rPr dirty="0" sz="2600"/>
              <a:t>	</a:t>
            </a:r>
            <a:r>
              <a:rPr dirty="0" sz="2600" spc="-10"/>
              <a:t>ЭКЗАМЕНА</a:t>
            </a:r>
            <a:r>
              <a:rPr dirty="0" sz="2600"/>
              <a:t>	</a:t>
            </a:r>
            <a:r>
              <a:rPr dirty="0" sz="2600" spc="-10"/>
              <a:t>ИМЕЕТ</a:t>
            </a:r>
            <a:r>
              <a:rPr dirty="0" sz="2600"/>
              <a:t>	</a:t>
            </a:r>
            <a:r>
              <a:rPr dirty="0" sz="2600" spc="-10"/>
              <a:t>ПРАВО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8178800" y="4303014"/>
            <a:ext cx="3858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740" algn="l"/>
                <a:tab pos="2164715" algn="l"/>
                <a:tab pos="3182620" algn="l"/>
              </a:tabLst>
            </a:pPr>
            <a:r>
              <a:rPr dirty="0" sz="1800" spc="-25" b="1">
                <a:solidFill>
                  <a:srgbClr val="5B9BD4"/>
                </a:solidFill>
                <a:latin typeface="Times New Roman"/>
                <a:cs typeface="Times New Roman"/>
              </a:rPr>
              <a:t>или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медицинский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кабинет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(</a:t>
            </a:r>
            <a:r>
              <a:rPr dirty="0" sz="1800" spc="-10" b="1" i="1">
                <a:solidFill>
                  <a:srgbClr val="5B9BD4"/>
                </a:solidFill>
                <a:latin typeface="Times New Roman"/>
                <a:cs typeface="Times New Roman"/>
              </a:rPr>
              <a:t>время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38555" y="4303014"/>
            <a:ext cx="6979284" cy="10109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0">
              <a:lnSpc>
                <a:spcPct val="100000"/>
              </a:lnSpc>
              <a:spcBef>
                <a:spcPts val="100"/>
              </a:spcBef>
              <a:tabLst>
                <a:tab pos="2002155" algn="l"/>
                <a:tab pos="2423160" algn="l"/>
                <a:tab pos="3238500" algn="l"/>
                <a:tab pos="4358640" algn="l"/>
                <a:tab pos="4666615" algn="l"/>
                <a:tab pos="6111240" algn="l"/>
              </a:tabLst>
            </a:pP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Выходить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800" spc="-25" b="1">
                <a:solidFill>
                  <a:srgbClr val="FF0000"/>
                </a:solidFill>
                <a:latin typeface="Times New Roman"/>
                <a:cs typeface="Times New Roman"/>
              </a:rPr>
              <a:t>во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время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экзамена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800" spc="-50" b="1">
                <a:solidFill>
                  <a:srgbClr val="5B9BD4"/>
                </a:solidFill>
                <a:latin typeface="Times New Roman"/>
                <a:cs typeface="Times New Roman"/>
              </a:rPr>
              <a:t>в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санитарную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	</a:t>
            </a:r>
            <a:r>
              <a:rPr dirty="0" sz="1800" spc="-20" b="1">
                <a:solidFill>
                  <a:srgbClr val="5B9BD4"/>
                </a:solidFill>
                <a:latin typeface="Times New Roman"/>
                <a:cs typeface="Times New Roman"/>
              </a:rPr>
              <a:t>комнату</a:t>
            </a:r>
            <a:endParaRPr sz="1800">
              <a:latin typeface="Times New Roman"/>
              <a:cs typeface="Times New Roman"/>
            </a:endParaRPr>
          </a:p>
          <a:p>
            <a:pPr marL="793750">
              <a:lnSpc>
                <a:spcPct val="100000"/>
              </a:lnSpc>
            </a:pPr>
            <a:r>
              <a:rPr dirty="0" sz="1800" b="1" i="1">
                <a:solidFill>
                  <a:srgbClr val="5B9BD4"/>
                </a:solidFill>
                <a:latin typeface="Times New Roman"/>
                <a:cs typeface="Times New Roman"/>
              </a:rPr>
              <a:t>выполнения</a:t>
            </a:r>
            <a:r>
              <a:rPr dirty="0" sz="1800" spc="-45" b="1" i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5B9BD4"/>
                </a:solidFill>
                <a:latin typeface="Times New Roman"/>
                <a:cs typeface="Times New Roman"/>
              </a:rPr>
              <a:t>работы</a:t>
            </a:r>
            <a:r>
              <a:rPr dirty="0" sz="1800" spc="-60" b="1" i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5B9BD4"/>
                </a:solidFill>
                <a:latin typeface="Times New Roman"/>
                <a:cs typeface="Times New Roman"/>
              </a:rPr>
              <a:t>не</a:t>
            </a:r>
            <a:r>
              <a:rPr dirty="0" sz="1800" spc="-40" b="1" i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5B9BD4"/>
                </a:solidFill>
                <a:latin typeface="Times New Roman"/>
                <a:cs typeface="Times New Roman"/>
              </a:rPr>
              <a:t>продлевается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Досрочно</a:t>
            </a:r>
            <a:r>
              <a:rPr dirty="0" sz="1800" spc="-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сдать</a:t>
            </a:r>
            <a:r>
              <a:rPr dirty="0" sz="18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экзаменационную</a:t>
            </a:r>
            <a:r>
              <a:rPr dirty="0" sz="18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работу</a:t>
            </a: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80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покинуть</a:t>
            </a: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аудиторию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30655" y="1046734"/>
            <a:ext cx="10959465" cy="3036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Быть</a:t>
            </a:r>
            <a:r>
              <a:rPr dirty="0" sz="1800" spc="-5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допущенным</a:t>
            </a:r>
            <a:r>
              <a:rPr dirty="0" sz="18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экзамену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dirty="0" sz="18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опоздании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(время</a:t>
            </a:r>
            <a:r>
              <a:rPr dirty="0" sz="1800" spc="-6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выполнения</a:t>
            </a:r>
            <a:r>
              <a:rPr dirty="0" sz="1800" spc="-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dirty="0" sz="1800" spc="-5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dirty="0" sz="1800" spc="-5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продлевается)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R="1487805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Заменить</a:t>
            </a:r>
            <a:r>
              <a:rPr dirty="0" sz="1800" spc="-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экзаменационный</a:t>
            </a:r>
            <a:r>
              <a:rPr dirty="0" sz="18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комплект</a:t>
            </a:r>
            <a:r>
              <a:rPr dirty="0" sz="18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в</a:t>
            </a:r>
            <a:r>
              <a:rPr dirty="0" sz="1800" spc="-5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случае</a:t>
            </a:r>
            <a:r>
              <a:rPr dirty="0" sz="1800" spc="-7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его</a:t>
            </a:r>
            <a:r>
              <a:rPr dirty="0" sz="1800" spc="-6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брака</a:t>
            </a:r>
            <a:r>
              <a:rPr dirty="0" sz="1800" spc="-5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или</a:t>
            </a:r>
            <a:r>
              <a:rPr dirty="0" sz="1800" spc="-4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некомплектности</a:t>
            </a:r>
            <a:endParaRPr sz="18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spcBef>
                <a:spcPts val="2005"/>
              </a:spcBef>
            </a:pP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dirty="0" sz="1800" spc="-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выполнении</a:t>
            </a:r>
            <a:r>
              <a:rPr dirty="0" sz="1800" spc="-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использовать</a:t>
            </a:r>
            <a:r>
              <a:rPr dirty="0" sz="18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черновики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dirty="0" sz="1800" spc="-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выдаваемые</a:t>
            </a:r>
            <a:r>
              <a:rPr dirty="0" sz="18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8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ППЭ,</a:t>
            </a:r>
            <a:r>
              <a:rPr dirty="0" sz="1800" spc="-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делать</a:t>
            </a:r>
            <a:r>
              <a:rPr dirty="0" sz="1800" spc="-4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пометки</a:t>
            </a:r>
            <a:r>
              <a:rPr dirty="0" sz="1800" spc="-4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dirty="0" sz="1800" spc="-4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Times New Roman"/>
                <a:cs typeface="Times New Roman"/>
              </a:rPr>
              <a:t>КИМ</a:t>
            </a:r>
            <a:endParaRPr sz="18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spcBef>
                <a:spcPts val="5"/>
              </a:spcBef>
            </a:pP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(черновики</a:t>
            </a:r>
            <a:r>
              <a:rPr dirty="0" sz="1800" spc="-45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dirty="0" sz="18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Times New Roman"/>
                <a:cs typeface="Times New Roman"/>
              </a:rPr>
              <a:t>проверяются)</a:t>
            </a:r>
            <a:endParaRPr sz="1800">
              <a:latin typeface="Times New Roman"/>
              <a:cs typeface="Times New Roman"/>
            </a:endParaRPr>
          </a:p>
          <a:p>
            <a:pPr algn="ctr" marR="1441450">
              <a:lnSpc>
                <a:spcPct val="100000"/>
              </a:lnSpc>
              <a:spcBef>
                <a:spcPts val="1975"/>
              </a:spcBef>
            </a:pP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Получить</a:t>
            </a:r>
            <a:r>
              <a:rPr dirty="0" sz="18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дополнительные</a:t>
            </a:r>
            <a:r>
              <a:rPr dirty="0" sz="1800" spc="-4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бланки</a:t>
            </a:r>
            <a:r>
              <a:rPr dirty="0" sz="1800" spc="-4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ответов</a:t>
            </a:r>
            <a:r>
              <a:rPr dirty="0" sz="18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dirty="0" sz="1800" spc="-5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обратившись</a:t>
            </a:r>
            <a:r>
              <a:rPr dirty="0" sz="1800" spc="-1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к</a:t>
            </a:r>
            <a:r>
              <a:rPr dirty="0" sz="1800" spc="-6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организатору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450975" algn="l"/>
                <a:tab pos="2845435" algn="l"/>
                <a:tab pos="3637279" algn="l"/>
                <a:tab pos="4453890" algn="l"/>
                <a:tab pos="4841240" algn="l"/>
                <a:tab pos="5679440" algn="l"/>
                <a:tab pos="6407785" algn="l"/>
                <a:tab pos="7484109" algn="l"/>
                <a:tab pos="7871459" algn="l"/>
                <a:tab pos="9491345" algn="l"/>
                <a:tab pos="10300970" algn="l"/>
              </a:tabLst>
            </a:pP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Прослушать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аудиозапись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своего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ответа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устной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части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экзамена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иностранному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языку,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1800" spc="-20" b="1">
                <a:solidFill>
                  <a:srgbClr val="001F5F"/>
                </a:solidFill>
                <a:latin typeface="Times New Roman"/>
                <a:cs typeface="Times New Roman"/>
              </a:rPr>
              <a:t>чтобы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убедиться,</a:t>
            </a:r>
            <a:r>
              <a:rPr dirty="0" sz="1800" spc="-7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она</a:t>
            </a:r>
            <a:r>
              <a:rPr dirty="0" sz="180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произведена</a:t>
            </a:r>
            <a:r>
              <a:rPr dirty="0" sz="18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технических</a:t>
            </a: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сбоев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66927" y="5636463"/>
            <a:ext cx="10306685" cy="114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231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Завершить</a:t>
            </a:r>
            <a:r>
              <a:rPr dirty="0" sz="18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экзамен</a:t>
            </a:r>
            <a:r>
              <a:rPr dirty="0" sz="18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по</a:t>
            </a:r>
            <a:r>
              <a:rPr dirty="0" sz="1800" spc="-6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состоянию</a:t>
            </a:r>
            <a:r>
              <a:rPr dirty="0" sz="1800" spc="-5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здоровья</a:t>
            </a:r>
            <a:r>
              <a:rPr dirty="0" sz="1800" spc="-5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досрочно</a:t>
            </a:r>
            <a:r>
              <a:rPr dirty="0" sz="1800" spc="32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и</a:t>
            </a:r>
            <a:r>
              <a:rPr dirty="0" sz="1800" spc="-6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повторно</a:t>
            </a:r>
            <a:r>
              <a:rPr dirty="0" sz="1800" spc="-3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сдать</a:t>
            </a:r>
            <a:r>
              <a:rPr dirty="0" sz="1800" spc="-5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его</a:t>
            </a:r>
            <a:r>
              <a:rPr dirty="0" sz="1800" spc="-6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в</a:t>
            </a:r>
            <a:r>
              <a:rPr dirty="0" sz="1800" spc="-6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резервный</a:t>
            </a:r>
            <a:r>
              <a:rPr dirty="0" sz="1800" spc="-6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5B9BD4"/>
                </a:solidFill>
                <a:latin typeface="Times New Roman"/>
                <a:cs typeface="Times New Roman"/>
              </a:rPr>
              <a:t>день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86118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Подать</a:t>
            </a:r>
            <a:r>
              <a:rPr dirty="0" sz="1800" spc="-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апелляцию</a:t>
            </a:r>
            <a:r>
              <a:rPr dirty="0" sz="18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нарушении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Порядка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(или)</a:t>
            </a:r>
            <a:r>
              <a:rPr dirty="0" sz="1800" spc="-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18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несогласии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18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выставленными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баллами</a:t>
            </a:r>
            <a:r>
              <a:rPr dirty="0" sz="18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8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апелляционную</a:t>
            </a:r>
            <a:r>
              <a:rPr dirty="0" sz="18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комиссию,</a:t>
            </a:r>
            <a:r>
              <a:rPr dirty="0" sz="1800" spc="-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dirty="0" sz="18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выходя</a:t>
            </a:r>
            <a:r>
              <a:rPr dirty="0" sz="1800" spc="-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dirty="0" sz="18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ППЭ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2808732"/>
            <a:ext cx="1740535" cy="3947160"/>
            <a:chOff x="0" y="2808732"/>
            <a:chExt cx="1740535" cy="394716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89960"/>
              <a:ext cx="769620" cy="68427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" y="4855464"/>
              <a:ext cx="798576" cy="6751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732" y="5420867"/>
              <a:ext cx="673607" cy="6934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291" y="4174236"/>
              <a:ext cx="928115" cy="76047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1920" y="4213860"/>
              <a:ext cx="1564005" cy="2536190"/>
            </a:xfrm>
            <a:custGeom>
              <a:avLst/>
              <a:gdLst/>
              <a:ahLst/>
              <a:cxnLst/>
              <a:rect l="l" t="t" r="r" b="b"/>
              <a:pathLst>
                <a:path w="1564005" h="2536190">
                  <a:moveTo>
                    <a:pt x="760476" y="330707"/>
                  </a:moveTo>
                  <a:lnTo>
                    <a:pt x="763604" y="289228"/>
                  </a:lnTo>
                  <a:lnTo>
                    <a:pt x="772740" y="249285"/>
                  </a:lnTo>
                  <a:lnTo>
                    <a:pt x="787506" y="211188"/>
                  </a:lnTo>
                  <a:lnTo>
                    <a:pt x="807527" y="175248"/>
                  </a:lnTo>
                  <a:lnTo>
                    <a:pt x="832425" y="141775"/>
                  </a:lnTo>
                  <a:lnTo>
                    <a:pt x="861825" y="111079"/>
                  </a:lnTo>
                  <a:lnTo>
                    <a:pt x="895349" y="83469"/>
                  </a:lnTo>
                  <a:lnTo>
                    <a:pt x="932623" y="59257"/>
                  </a:lnTo>
                  <a:lnTo>
                    <a:pt x="973269" y="38751"/>
                  </a:lnTo>
                  <a:lnTo>
                    <a:pt x="1016911" y="22262"/>
                  </a:lnTo>
                  <a:lnTo>
                    <a:pt x="1063173" y="10101"/>
                  </a:lnTo>
                  <a:lnTo>
                    <a:pt x="1111678" y="2576"/>
                  </a:lnTo>
                  <a:lnTo>
                    <a:pt x="1162050" y="0"/>
                  </a:lnTo>
                  <a:lnTo>
                    <a:pt x="1212414" y="2576"/>
                  </a:lnTo>
                  <a:lnTo>
                    <a:pt x="1260914" y="10101"/>
                  </a:lnTo>
                  <a:lnTo>
                    <a:pt x="1307173" y="22262"/>
                  </a:lnTo>
                  <a:lnTo>
                    <a:pt x="1350813" y="38751"/>
                  </a:lnTo>
                  <a:lnTo>
                    <a:pt x="1391459" y="59257"/>
                  </a:lnTo>
                  <a:lnTo>
                    <a:pt x="1428734" y="83469"/>
                  </a:lnTo>
                  <a:lnTo>
                    <a:pt x="1462261" y="111079"/>
                  </a:lnTo>
                  <a:lnTo>
                    <a:pt x="1491664" y="141775"/>
                  </a:lnTo>
                  <a:lnTo>
                    <a:pt x="1516565" y="175248"/>
                  </a:lnTo>
                  <a:lnTo>
                    <a:pt x="1536588" y="211188"/>
                  </a:lnTo>
                  <a:lnTo>
                    <a:pt x="1551357" y="249285"/>
                  </a:lnTo>
                  <a:lnTo>
                    <a:pt x="1560494" y="289228"/>
                  </a:lnTo>
                  <a:lnTo>
                    <a:pt x="1563624" y="330707"/>
                  </a:lnTo>
                  <a:lnTo>
                    <a:pt x="1560494" y="372187"/>
                  </a:lnTo>
                  <a:lnTo>
                    <a:pt x="1551357" y="412130"/>
                  </a:lnTo>
                  <a:lnTo>
                    <a:pt x="1536588" y="450227"/>
                  </a:lnTo>
                  <a:lnTo>
                    <a:pt x="1516565" y="486167"/>
                  </a:lnTo>
                  <a:lnTo>
                    <a:pt x="1491664" y="519640"/>
                  </a:lnTo>
                  <a:lnTo>
                    <a:pt x="1462261" y="550336"/>
                  </a:lnTo>
                  <a:lnTo>
                    <a:pt x="1428734" y="577946"/>
                  </a:lnTo>
                  <a:lnTo>
                    <a:pt x="1391459" y="602158"/>
                  </a:lnTo>
                  <a:lnTo>
                    <a:pt x="1350813" y="622664"/>
                  </a:lnTo>
                  <a:lnTo>
                    <a:pt x="1307173" y="639153"/>
                  </a:lnTo>
                  <a:lnTo>
                    <a:pt x="1260914" y="651314"/>
                  </a:lnTo>
                  <a:lnTo>
                    <a:pt x="1212414" y="658839"/>
                  </a:lnTo>
                  <a:lnTo>
                    <a:pt x="1162050" y="661415"/>
                  </a:lnTo>
                  <a:lnTo>
                    <a:pt x="1111678" y="658839"/>
                  </a:lnTo>
                  <a:lnTo>
                    <a:pt x="1063173" y="651314"/>
                  </a:lnTo>
                  <a:lnTo>
                    <a:pt x="1016911" y="639153"/>
                  </a:lnTo>
                  <a:lnTo>
                    <a:pt x="973269" y="622664"/>
                  </a:lnTo>
                  <a:lnTo>
                    <a:pt x="932623" y="602158"/>
                  </a:lnTo>
                  <a:lnTo>
                    <a:pt x="895349" y="577946"/>
                  </a:lnTo>
                  <a:lnTo>
                    <a:pt x="861825" y="550336"/>
                  </a:lnTo>
                  <a:lnTo>
                    <a:pt x="832425" y="519640"/>
                  </a:lnTo>
                  <a:lnTo>
                    <a:pt x="807527" y="486167"/>
                  </a:lnTo>
                  <a:lnTo>
                    <a:pt x="787506" y="450227"/>
                  </a:lnTo>
                  <a:lnTo>
                    <a:pt x="772740" y="412130"/>
                  </a:lnTo>
                  <a:lnTo>
                    <a:pt x="763604" y="372187"/>
                  </a:lnTo>
                  <a:lnTo>
                    <a:pt x="760476" y="330707"/>
                  </a:lnTo>
                  <a:close/>
                </a:path>
                <a:path w="1564005" h="2536190">
                  <a:moveTo>
                    <a:pt x="0" y="2149602"/>
                  </a:moveTo>
                  <a:lnTo>
                    <a:pt x="3110" y="2101139"/>
                  </a:lnTo>
                  <a:lnTo>
                    <a:pt x="12194" y="2054474"/>
                  </a:lnTo>
                  <a:lnTo>
                    <a:pt x="26876" y="2009967"/>
                  </a:lnTo>
                  <a:lnTo>
                    <a:pt x="46782" y="1967981"/>
                  </a:lnTo>
                  <a:lnTo>
                    <a:pt x="71538" y="1928878"/>
                  </a:lnTo>
                  <a:lnTo>
                    <a:pt x="100770" y="1893019"/>
                  </a:lnTo>
                  <a:lnTo>
                    <a:pt x="134104" y="1860767"/>
                  </a:lnTo>
                  <a:lnTo>
                    <a:pt x="171165" y="1832484"/>
                  </a:lnTo>
                  <a:lnTo>
                    <a:pt x="211579" y="1808531"/>
                  </a:lnTo>
                  <a:lnTo>
                    <a:pt x="254973" y="1789271"/>
                  </a:lnTo>
                  <a:lnTo>
                    <a:pt x="300972" y="1775066"/>
                  </a:lnTo>
                  <a:lnTo>
                    <a:pt x="349201" y="1766277"/>
                  </a:lnTo>
                  <a:lnTo>
                    <a:pt x="399288" y="1763267"/>
                  </a:lnTo>
                  <a:lnTo>
                    <a:pt x="449374" y="1766277"/>
                  </a:lnTo>
                  <a:lnTo>
                    <a:pt x="497603" y="1775066"/>
                  </a:lnTo>
                  <a:lnTo>
                    <a:pt x="543602" y="1789271"/>
                  </a:lnTo>
                  <a:lnTo>
                    <a:pt x="586996" y="1808531"/>
                  </a:lnTo>
                  <a:lnTo>
                    <a:pt x="627410" y="1832484"/>
                  </a:lnTo>
                  <a:lnTo>
                    <a:pt x="664471" y="1860767"/>
                  </a:lnTo>
                  <a:lnTo>
                    <a:pt x="697805" y="1893019"/>
                  </a:lnTo>
                  <a:lnTo>
                    <a:pt x="727037" y="1928878"/>
                  </a:lnTo>
                  <a:lnTo>
                    <a:pt x="751793" y="1967981"/>
                  </a:lnTo>
                  <a:lnTo>
                    <a:pt x="771699" y="2009967"/>
                  </a:lnTo>
                  <a:lnTo>
                    <a:pt x="786381" y="2054474"/>
                  </a:lnTo>
                  <a:lnTo>
                    <a:pt x="795465" y="2101139"/>
                  </a:lnTo>
                  <a:lnTo>
                    <a:pt x="798576" y="2149602"/>
                  </a:lnTo>
                  <a:lnTo>
                    <a:pt x="795465" y="2198061"/>
                  </a:lnTo>
                  <a:lnTo>
                    <a:pt x="786381" y="2244725"/>
                  </a:lnTo>
                  <a:lnTo>
                    <a:pt x="771699" y="2289231"/>
                  </a:lnTo>
                  <a:lnTo>
                    <a:pt x="751793" y="2331216"/>
                  </a:lnTo>
                  <a:lnTo>
                    <a:pt x="727037" y="2370320"/>
                  </a:lnTo>
                  <a:lnTo>
                    <a:pt x="697805" y="2406179"/>
                  </a:lnTo>
                  <a:lnTo>
                    <a:pt x="664471" y="2438431"/>
                  </a:lnTo>
                  <a:lnTo>
                    <a:pt x="627410" y="2466716"/>
                  </a:lnTo>
                  <a:lnTo>
                    <a:pt x="586996" y="2490669"/>
                  </a:lnTo>
                  <a:lnTo>
                    <a:pt x="543602" y="2509930"/>
                  </a:lnTo>
                  <a:lnTo>
                    <a:pt x="497603" y="2524136"/>
                  </a:lnTo>
                  <a:lnTo>
                    <a:pt x="449374" y="2532925"/>
                  </a:lnTo>
                  <a:lnTo>
                    <a:pt x="399288" y="2535935"/>
                  </a:lnTo>
                  <a:lnTo>
                    <a:pt x="349201" y="2532925"/>
                  </a:lnTo>
                  <a:lnTo>
                    <a:pt x="300972" y="2524136"/>
                  </a:lnTo>
                  <a:lnTo>
                    <a:pt x="254973" y="2509930"/>
                  </a:lnTo>
                  <a:lnTo>
                    <a:pt x="211579" y="2490669"/>
                  </a:lnTo>
                  <a:lnTo>
                    <a:pt x="171165" y="2466716"/>
                  </a:lnTo>
                  <a:lnTo>
                    <a:pt x="134104" y="2438431"/>
                  </a:lnTo>
                  <a:lnTo>
                    <a:pt x="100770" y="2406179"/>
                  </a:lnTo>
                  <a:lnTo>
                    <a:pt x="71538" y="2370320"/>
                  </a:lnTo>
                  <a:lnTo>
                    <a:pt x="46782" y="2331216"/>
                  </a:lnTo>
                  <a:lnTo>
                    <a:pt x="26876" y="2289231"/>
                  </a:lnTo>
                  <a:lnTo>
                    <a:pt x="12194" y="2244725"/>
                  </a:lnTo>
                  <a:lnTo>
                    <a:pt x="3110" y="2198061"/>
                  </a:lnTo>
                  <a:lnTo>
                    <a:pt x="0" y="2149602"/>
                  </a:lnTo>
                  <a:close/>
                </a:path>
              </a:pathLst>
            </a:custGeom>
            <a:ln w="12192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747" y="6115811"/>
              <a:ext cx="435864" cy="46329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65175" y="6111240"/>
              <a:ext cx="445134" cy="472440"/>
            </a:xfrm>
            <a:custGeom>
              <a:avLst/>
              <a:gdLst/>
              <a:ahLst/>
              <a:cxnLst/>
              <a:rect l="l" t="t" r="r" b="b"/>
              <a:pathLst>
                <a:path w="445134" h="472440">
                  <a:moveTo>
                    <a:pt x="0" y="472440"/>
                  </a:moveTo>
                  <a:lnTo>
                    <a:pt x="445008" y="472440"/>
                  </a:lnTo>
                  <a:lnTo>
                    <a:pt x="445008" y="0"/>
                  </a:lnTo>
                  <a:lnTo>
                    <a:pt x="0" y="0"/>
                  </a:lnTo>
                  <a:lnTo>
                    <a:pt x="0" y="472440"/>
                  </a:lnTo>
                  <a:close/>
                </a:path>
              </a:pathLst>
            </a:custGeom>
            <a:ln w="9144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279" y="6155435"/>
              <a:ext cx="437388" cy="44043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30708" y="6150864"/>
              <a:ext cx="447040" cy="449580"/>
            </a:xfrm>
            <a:custGeom>
              <a:avLst/>
              <a:gdLst/>
              <a:ahLst/>
              <a:cxnLst/>
              <a:rect l="l" t="t" r="r" b="b"/>
              <a:pathLst>
                <a:path w="447040" h="449579">
                  <a:moveTo>
                    <a:pt x="0" y="449580"/>
                  </a:moveTo>
                  <a:lnTo>
                    <a:pt x="446531" y="449580"/>
                  </a:lnTo>
                  <a:lnTo>
                    <a:pt x="446531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9144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231" y="2808732"/>
              <a:ext cx="777240" cy="669036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92964" y="949452"/>
            <a:ext cx="1309370" cy="1805939"/>
            <a:chOff x="92964" y="949452"/>
            <a:chExt cx="1309370" cy="1805939"/>
          </a:xfrm>
        </p:grpSpPr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256" y="949452"/>
              <a:ext cx="687323" cy="64617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747" y="1453896"/>
              <a:ext cx="751332" cy="69037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4" y="2093976"/>
              <a:ext cx="719328" cy="6614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6740" cy="10180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0427" y="94488"/>
            <a:ext cx="10111740" cy="708660"/>
          </a:xfrm>
          <a:prstGeom prst="rect"/>
          <a:solidFill>
            <a:srgbClr val="DAE2F3"/>
          </a:solidFill>
        </p:spPr>
        <p:txBody>
          <a:bodyPr wrap="square" lIns="0" tIns="156845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1235"/>
              </a:spcBef>
            </a:pPr>
            <a:r>
              <a:rPr dirty="0" sz="2400"/>
              <a:t>УЧАСТНИК</a:t>
            </a:r>
            <a:r>
              <a:rPr dirty="0" sz="2400" spc="-50"/>
              <a:t> </a:t>
            </a:r>
            <a:r>
              <a:rPr dirty="0" sz="2400"/>
              <a:t>ЭКЗАМЕНА</a:t>
            </a:r>
            <a:r>
              <a:rPr dirty="0" sz="2400" spc="-60"/>
              <a:t> </a:t>
            </a:r>
            <a:r>
              <a:rPr dirty="0" sz="2400"/>
              <a:t>ВПРАВЕ</a:t>
            </a:r>
            <a:r>
              <a:rPr dirty="0" sz="2400" spc="-40"/>
              <a:t> </a:t>
            </a:r>
            <a:r>
              <a:rPr dirty="0" sz="2400"/>
              <a:t>ИМЕТЬ</a:t>
            </a:r>
            <a:r>
              <a:rPr dirty="0" sz="2400" spc="-50"/>
              <a:t> </a:t>
            </a:r>
            <a:r>
              <a:rPr dirty="0" sz="2400"/>
              <a:t>НА</a:t>
            </a:r>
            <a:r>
              <a:rPr dirty="0" sz="2400" spc="-50"/>
              <a:t> </a:t>
            </a:r>
            <a:r>
              <a:rPr dirty="0" sz="2400"/>
              <a:t>РАБОЧЕМ</a:t>
            </a:r>
            <a:r>
              <a:rPr dirty="0" sz="2400" spc="-55"/>
              <a:t> </a:t>
            </a:r>
            <a:r>
              <a:rPr dirty="0" sz="2400" spc="-10"/>
              <a:t>СТОЛЕ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143" y="1263396"/>
            <a:ext cx="1165860" cy="15621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8789" y="1104582"/>
            <a:ext cx="1525828" cy="18225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4088" y="4495800"/>
            <a:ext cx="926591" cy="9265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57059" y="4686300"/>
            <a:ext cx="871727" cy="87172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11668" y="4433315"/>
            <a:ext cx="818387" cy="81838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45693" y="3003041"/>
            <a:ext cx="854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1F5F"/>
                </a:solidFill>
                <a:latin typeface="Times New Roman"/>
                <a:cs typeface="Times New Roman"/>
              </a:rPr>
              <a:t>паспорт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62678" y="5675782"/>
            <a:ext cx="9569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лекарства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47869" y="2909697"/>
            <a:ext cx="2361565" cy="999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1914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средства</a:t>
            </a:r>
            <a:r>
              <a:rPr dirty="0" sz="1600" spc="-7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14"/>
              </a:lnSpc>
            </a:pP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16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воспитания,</a:t>
            </a:r>
            <a:r>
              <a:rPr dirty="0" sz="16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указанные</a:t>
            </a:r>
            <a:endParaRPr sz="1600">
              <a:latin typeface="Times New Roman"/>
              <a:cs typeface="Times New Roman"/>
            </a:endParaRPr>
          </a:p>
          <a:p>
            <a:pPr algn="ctr" marL="17145" marR="10795" indent="635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16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приказе</a:t>
            </a:r>
            <a:r>
              <a:rPr dirty="0" sz="1600" spc="-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Рособрнадзора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16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расписанием</a:t>
            </a:r>
            <a:r>
              <a:rPr dirty="0" sz="16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экзаменов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54010" y="5650179"/>
            <a:ext cx="205041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бутилированная</a:t>
            </a:r>
            <a:r>
              <a:rPr dirty="0" sz="16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001F5F"/>
                </a:solidFill>
                <a:latin typeface="Times New Roman"/>
                <a:cs typeface="Times New Roman"/>
              </a:rPr>
              <a:t>вода,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продукты</a:t>
            </a:r>
            <a:r>
              <a:rPr dirty="0" sz="16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питания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84602" y="2763138"/>
            <a:ext cx="1965960" cy="999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998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гелевую</a:t>
            </a:r>
            <a:r>
              <a:rPr dirty="0" sz="160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25" b="1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капиллярную</a:t>
            </a:r>
            <a:r>
              <a:rPr dirty="0" sz="1600" spc="-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ручку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16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чернилами</a:t>
            </a:r>
            <a:r>
              <a:rPr dirty="0" sz="16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черного цвета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803647" y="853439"/>
            <a:ext cx="2753995" cy="2097405"/>
            <a:chOff x="4803647" y="853439"/>
            <a:chExt cx="2753995" cy="209740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3647" y="917447"/>
              <a:ext cx="2569463" cy="20330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50535" y="911351"/>
              <a:ext cx="1171956" cy="16748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6523" y="853439"/>
              <a:ext cx="1420368" cy="7254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42559" y="975359"/>
              <a:ext cx="1472184" cy="14036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65647" y="1330451"/>
              <a:ext cx="1991868" cy="15910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87439" y="1748027"/>
              <a:ext cx="1264919" cy="9083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5627" y="2253995"/>
              <a:ext cx="816863" cy="53340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7964169" y="3055366"/>
            <a:ext cx="2805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Индивидуальные</a:t>
            </a:r>
            <a:r>
              <a:rPr dirty="0" sz="16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комплекты: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964169" y="3298900"/>
            <a:ext cx="1725930" cy="75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Times New Roman"/>
              <a:buChar char="-"/>
              <a:tabLst>
                <a:tab pos="299085" algn="l"/>
              </a:tabLst>
            </a:pPr>
            <a:r>
              <a:rPr dirty="0" sz="1600" spc="-25" b="1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99085" algn="l"/>
              </a:tabLst>
            </a:pP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бланки</a:t>
            </a:r>
            <a:r>
              <a:rPr dirty="0" sz="1600" spc="-9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ответов</a:t>
            </a:r>
            <a:endParaRPr sz="1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dirty="0" sz="1600" spc="-10" b="1">
                <a:solidFill>
                  <a:srgbClr val="001F5F"/>
                </a:solidFill>
                <a:latin typeface="Times New Roman"/>
                <a:cs typeface="Times New Roman"/>
              </a:rPr>
              <a:t>черновики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126236" y="6065520"/>
            <a:ext cx="9144000" cy="245745"/>
          </a:xfrm>
          <a:custGeom>
            <a:avLst/>
            <a:gdLst/>
            <a:ahLst/>
            <a:cxnLst/>
            <a:rect l="l" t="t" r="r" b="b"/>
            <a:pathLst>
              <a:path w="9144000" h="245745">
                <a:moveTo>
                  <a:pt x="9144000" y="0"/>
                </a:moveTo>
                <a:lnTo>
                  <a:pt x="9127547" y="70863"/>
                </a:lnTo>
                <a:lnTo>
                  <a:pt x="9081397" y="133602"/>
                </a:lnTo>
                <a:lnTo>
                  <a:pt x="9048690" y="160976"/>
                </a:lnTo>
                <a:lnTo>
                  <a:pt x="9010364" y="185179"/>
                </a:lnTo>
                <a:lnTo>
                  <a:pt x="8967020" y="205833"/>
                </a:lnTo>
                <a:lnTo>
                  <a:pt x="8919261" y="222558"/>
                </a:lnTo>
                <a:lnTo>
                  <a:pt x="8867688" y="234975"/>
                </a:lnTo>
                <a:lnTo>
                  <a:pt x="8812903" y="242703"/>
                </a:lnTo>
                <a:lnTo>
                  <a:pt x="8755507" y="245363"/>
                </a:lnTo>
                <a:lnTo>
                  <a:pt x="388492" y="245363"/>
                </a:lnTo>
                <a:lnTo>
                  <a:pt x="331096" y="242703"/>
                </a:lnTo>
                <a:lnTo>
                  <a:pt x="276311" y="234975"/>
                </a:lnTo>
                <a:lnTo>
                  <a:pt x="224738" y="222558"/>
                </a:lnTo>
                <a:lnTo>
                  <a:pt x="176979" y="205833"/>
                </a:lnTo>
                <a:lnTo>
                  <a:pt x="133635" y="185179"/>
                </a:lnTo>
                <a:lnTo>
                  <a:pt x="95309" y="160976"/>
                </a:lnTo>
                <a:lnTo>
                  <a:pt x="62602" y="133602"/>
                </a:lnTo>
                <a:lnTo>
                  <a:pt x="36116" y="103438"/>
                </a:lnTo>
                <a:lnTo>
                  <a:pt x="4213" y="36257"/>
                </a:lnTo>
                <a:lnTo>
                  <a:pt x="0" y="0"/>
                </a:lnTo>
              </a:path>
            </a:pathLst>
          </a:custGeom>
          <a:ln w="76200">
            <a:solidFill>
              <a:srgbClr val="4E73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862196" y="6419799"/>
            <a:ext cx="2468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dirty="0" sz="16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001F5F"/>
                </a:solidFill>
                <a:latin typeface="Times New Roman"/>
                <a:cs typeface="Times New Roman"/>
              </a:rPr>
              <a:t>НЕОБХОДИМОСТИ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311021" y="5656884"/>
            <a:ext cx="22860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9620" marR="5080" indent="-757555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01F5F"/>
                </a:solidFill>
                <a:latin typeface="Times New Roman"/>
                <a:cs typeface="Times New Roman"/>
              </a:rPr>
              <a:t>специальные</a:t>
            </a:r>
            <a:r>
              <a:rPr dirty="0" sz="1500" spc="-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>
                <a:solidFill>
                  <a:srgbClr val="001F5F"/>
                </a:solidFill>
                <a:latin typeface="Times New Roman"/>
                <a:cs typeface="Times New Roman"/>
              </a:rPr>
              <a:t>технические средства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56192" y="4564379"/>
            <a:ext cx="865631" cy="931163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7588059" y="908875"/>
            <a:ext cx="4098925" cy="2325370"/>
            <a:chOff x="7588059" y="908875"/>
            <a:chExt cx="4098925" cy="2325370"/>
          </a:xfrm>
        </p:grpSpPr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98206" y="973772"/>
              <a:ext cx="2487879" cy="191877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592821" y="968375"/>
              <a:ext cx="2499360" cy="1929764"/>
            </a:xfrm>
            <a:custGeom>
              <a:avLst/>
              <a:gdLst/>
              <a:ahLst/>
              <a:cxnLst/>
              <a:rect l="l" t="t" r="r" b="b"/>
              <a:pathLst>
                <a:path w="2499359" h="1929764">
                  <a:moveTo>
                    <a:pt x="0" y="342773"/>
                  </a:moveTo>
                  <a:lnTo>
                    <a:pt x="2257932" y="0"/>
                  </a:lnTo>
                  <a:lnTo>
                    <a:pt x="2498852" y="1586864"/>
                  </a:lnTo>
                  <a:lnTo>
                    <a:pt x="240919" y="1929638"/>
                  </a:lnTo>
                  <a:lnTo>
                    <a:pt x="0" y="342773"/>
                  </a:lnTo>
                  <a:close/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58071" y="1181100"/>
              <a:ext cx="1424940" cy="17571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03207" y="1095756"/>
              <a:ext cx="1805940" cy="21381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95358" y="1288288"/>
              <a:ext cx="1421447" cy="175402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53167" y="919480"/>
              <a:ext cx="1823364" cy="227263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9847325" y="913638"/>
              <a:ext cx="1835150" cy="2284730"/>
            </a:xfrm>
            <a:custGeom>
              <a:avLst/>
              <a:gdLst/>
              <a:ahLst/>
              <a:cxnLst/>
              <a:rect l="l" t="t" r="r" b="b"/>
              <a:pathLst>
                <a:path w="1835150" h="2284730">
                  <a:moveTo>
                    <a:pt x="507110" y="0"/>
                  </a:moveTo>
                  <a:lnTo>
                    <a:pt x="1834896" y="347599"/>
                  </a:lnTo>
                  <a:lnTo>
                    <a:pt x="1327784" y="2284222"/>
                  </a:lnTo>
                  <a:lnTo>
                    <a:pt x="0" y="1936496"/>
                  </a:lnTo>
                  <a:lnTo>
                    <a:pt x="507110" y="0"/>
                  </a:lnTo>
                  <a:close/>
                </a:path>
              </a:pathLst>
            </a:custGeom>
            <a:ln w="952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63267" y="4256532"/>
            <a:ext cx="1464564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8276" y="3848100"/>
            <a:ext cx="1479803" cy="102717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1239" y="4911852"/>
            <a:ext cx="326136" cy="35661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0960" y="3672840"/>
            <a:ext cx="996950" cy="906780"/>
            <a:chOff x="60960" y="3672840"/>
            <a:chExt cx="996950" cy="9067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" y="3681984"/>
              <a:ext cx="978408" cy="88849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5532" y="3677412"/>
              <a:ext cx="988060" cy="897890"/>
            </a:xfrm>
            <a:custGeom>
              <a:avLst/>
              <a:gdLst/>
              <a:ahLst/>
              <a:cxnLst/>
              <a:rect l="l" t="t" r="r" b="b"/>
              <a:pathLst>
                <a:path w="988060" h="897889">
                  <a:moveTo>
                    <a:pt x="0" y="897636"/>
                  </a:moveTo>
                  <a:lnTo>
                    <a:pt x="987552" y="897636"/>
                  </a:lnTo>
                  <a:lnTo>
                    <a:pt x="987552" y="0"/>
                  </a:lnTo>
                  <a:lnTo>
                    <a:pt x="0" y="0"/>
                  </a:lnTo>
                  <a:lnTo>
                    <a:pt x="0" y="897636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375" y="86868"/>
            <a:ext cx="586740" cy="10180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94332" y="86868"/>
            <a:ext cx="10156190" cy="739140"/>
          </a:xfrm>
          <a:prstGeom prst="rect"/>
          <a:solidFill>
            <a:srgbClr val="DAE2F3"/>
          </a:solidFill>
        </p:spPr>
        <p:txBody>
          <a:bodyPr wrap="square" lIns="0" tIns="15684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235"/>
              </a:spcBef>
            </a:pPr>
            <a:r>
              <a:rPr dirty="0" sz="2600"/>
              <a:t>УЧАСТНИКУ</a:t>
            </a:r>
            <a:r>
              <a:rPr dirty="0" sz="2600" spc="-45"/>
              <a:t> </a:t>
            </a:r>
            <a:r>
              <a:rPr dirty="0" sz="2600"/>
              <a:t>ЭКЗАМЕНА</a:t>
            </a:r>
            <a:r>
              <a:rPr dirty="0" sz="2600" spc="-30"/>
              <a:t> </a:t>
            </a:r>
            <a:r>
              <a:rPr dirty="0" sz="2600" spc="-10">
                <a:solidFill>
                  <a:srgbClr val="C00000"/>
                </a:solidFill>
              </a:rPr>
              <a:t>ЗАПРЕЩЕНО</a:t>
            </a:r>
            <a:endParaRPr sz="2600"/>
          </a:p>
        </p:txBody>
      </p:sp>
      <p:grpSp>
        <p:nvGrpSpPr>
          <p:cNvPr id="9" name="object 9" descr=""/>
          <p:cNvGrpSpPr/>
          <p:nvPr/>
        </p:nvGrpSpPr>
        <p:grpSpPr>
          <a:xfrm>
            <a:off x="565213" y="2362009"/>
            <a:ext cx="1824989" cy="1120775"/>
            <a:chOff x="565213" y="2362009"/>
            <a:chExt cx="1824989" cy="112077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548" y="2371344"/>
              <a:ext cx="1805939" cy="110185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69976" y="2366772"/>
              <a:ext cx="1815464" cy="1111250"/>
            </a:xfrm>
            <a:custGeom>
              <a:avLst/>
              <a:gdLst/>
              <a:ahLst/>
              <a:cxnLst/>
              <a:rect l="l" t="t" r="r" b="b"/>
              <a:pathLst>
                <a:path w="1815464" h="1111250">
                  <a:moveTo>
                    <a:pt x="0" y="1110996"/>
                  </a:moveTo>
                  <a:lnTo>
                    <a:pt x="1815083" y="1110996"/>
                  </a:lnTo>
                  <a:lnTo>
                    <a:pt x="1815083" y="0"/>
                  </a:lnTo>
                  <a:lnTo>
                    <a:pt x="0" y="0"/>
                  </a:lnTo>
                  <a:lnTo>
                    <a:pt x="0" y="1110996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52309" y="812101"/>
            <a:ext cx="1543050" cy="1002030"/>
            <a:chOff x="952309" y="812101"/>
            <a:chExt cx="1543050" cy="100203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644" y="821435"/>
              <a:ext cx="1524000" cy="98298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57072" y="816863"/>
              <a:ext cx="1533525" cy="992505"/>
            </a:xfrm>
            <a:custGeom>
              <a:avLst/>
              <a:gdLst/>
              <a:ahLst/>
              <a:cxnLst/>
              <a:rect l="l" t="t" r="r" b="b"/>
              <a:pathLst>
                <a:path w="1533525" h="992505">
                  <a:moveTo>
                    <a:pt x="0" y="992124"/>
                  </a:moveTo>
                  <a:lnTo>
                    <a:pt x="1533143" y="992124"/>
                  </a:lnTo>
                  <a:lnTo>
                    <a:pt x="1533143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65892" y="3217164"/>
            <a:ext cx="1484376" cy="93726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383283" y="933958"/>
            <a:ext cx="10625455" cy="545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0" marR="164465">
              <a:lnSpc>
                <a:spcPct val="110000"/>
              </a:lnSpc>
              <a:spcBef>
                <a:spcPts val="100"/>
              </a:spcBef>
            </a:pP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Выполнять</a:t>
            </a:r>
            <a:r>
              <a:rPr dirty="0" sz="1800" spc="44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экзаменационную</a:t>
            </a:r>
            <a:r>
              <a:rPr dirty="0" sz="1800" spc="45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работу</a:t>
            </a:r>
            <a:r>
              <a:rPr dirty="0" sz="1800" spc="45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несамостоятельно,</a:t>
            </a:r>
            <a:r>
              <a:rPr dirty="0" sz="1800" spc="45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в</a:t>
            </a:r>
            <a:r>
              <a:rPr dirty="0" sz="1800" spc="434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том</a:t>
            </a:r>
            <a:r>
              <a:rPr dirty="0" sz="1800" spc="434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числе</a:t>
            </a:r>
            <a:r>
              <a:rPr dirty="0" sz="1800" spc="434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с</a:t>
            </a:r>
            <a:r>
              <a:rPr dirty="0" sz="1800" spc="44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помощью посторонних </a:t>
            </a:r>
            <a:r>
              <a:rPr dirty="0" sz="1800" spc="-25" b="1">
                <a:solidFill>
                  <a:srgbClr val="5B9BD4"/>
                </a:solidFill>
                <a:latin typeface="Times New Roman"/>
                <a:cs typeface="Times New Roman"/>
              </a:rPr>
              <a:t>лиц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>
              <a:latin typeface="Times New Roman"/>
              <a:cs typeface="Times New Roman"/>
            </a:endParaRPr>
          </a:p>
          <a:p>
            <a:pPr marL="63246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Общаться</a:t>
            </a:r>
            <a:r>
              <a:rPr dirty="0" sz="1800" spc="-2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dirty="0" sz="1800" spc="-3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другими</a:t>
            </a:r>
            <a:r>
              <a:rPr dirty="0" sz="1800" spc="-5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участниками</a:t>
            </a:r>
            <a:r>
              <a:rPr dirty="0" sz="1800" spc="-4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ГИА</a:t>
            </a:r>
            <a:r>
              <a:rPr dirty="0" sz="1800" spc="-2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во</a:t>
            </a:r>
            <a:r>
              <a:rPr dirty="0" sz="1800" spc="-4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dirty="0" sz="1800" spc="-2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экзамена</a:t>
            </a:r>
            <a:r>
              <a:rPr dirty="0" sz="1800" spc="-3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dirty="0" sz="1800" spc="-5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аудитории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800">
              <a:latin typeface="Times New Roman"/>
              <a:cs typeface="Times New Roman"/>
            </a:endParaRPr>
          </a:p>
          <a:p>
            <a:pPr marL="1457325">
              <a:lnSpc>
                <a:spcPct val="100000"/>
              </a:lnSpc>
            </a:pP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Свободно</a:t>
            </a:r>
            <a:r>
              <a:rPr dirty="0" sz="1800" spc="-4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перемещаться</a:t>
            </a:r>
            <a:r>
              <a:rPr dirty="0" sz="1800" spc="-3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по</a:t>
            </a:r>
            <a:r>
              <a:rPr dirty="0" sz="1800" spc="-4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5B9BD4"/>
                </a:solidFill>
                <a:latin typeface="Times New Roman"/>
                <a:cs typeface="Times New Roman"/>
              </a:rPr>
              <a:t>аудитории</a:t>
            </a:r>
            <a:r>
              <a:rPr dirty="0" sz="1800" spc="-3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и</a:t>
            </a:r>
            <a:r>
              <a:rPr dirty="0" sz="1800" spc="-4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ППЭ</a:t>
            </a:r>
            <a:r>
              <a:rPr dirty="0" sz="1800" spc="-3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(без</a:t>
            </a:r>
            <a:r>
              <a:rPr dirty="0" sz="1800" spc="37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разрешения</a:t>
            </a:r>
            <a:r>
              <a:rPr dirty="0" sz="1800" spc="-4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выходить</a:t>
            </a:r>
            <a:r>
              <a:rPr dirty="0" sz="1800" spc="-3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из</a:t>
            </a:r>
            <a:r>
              <a:rPr dirty="0" sz="1800" spc="-3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5B9BD4"/>
                </a:solidFill>
                <a:latin typeface="Times New Roman"/>
                <a:cs typeface="Times New Roman"/>
              </a:rPr>
              <a:t>аудитории</a:t>
            </a:r>
            <a:r>
              <a:rPr dirty="0" sz="1800" spc="-3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>
                <a:solidFill>
                  <a:srgbClr val="5B9BD4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457325">
              <a:lnSpc>
                <a:spcPct val="100000"/>
              </a:lnSpc>
              <a:spcBef>
                <a:spcPts val="215"/>
              </a:spcBef>
            </a:pP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перемещаться</a:t>
            </a:r>
            <a:r>
              <a:rPr dirty="0" sz="1800" spc="-2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по</a:t>
            </a:r>
            <a:r>
              <a:rPr dirty="0" sz="1800" spc="-5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ППЭ</a:t>
            </a:r>
            <a:r>
              <a:rPr dirty="0" sz="1800" spc="-4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без</a:t>
            </a:r>
            <a:r>
              <a:rPr dirty="0" sz="1800" spc="-60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сопровождения</a:t>
            </a:r>
            <a:r>
              <a:rPr dirty="0" sz="1800" spc="-1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организаторов)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1800">
              <a:latin typeface="Times New Roman"/>
              <a:cs typeface="Times New Roman"/>
            </a:endParaRPr>
          </a:p>
          <a:p>
            <a:pPr algn="just" marL="12700" marR="2233930">
              <a:lnSpc>
                <a:spcPct val="110000"/>
              </a:lnSpc>
            </a:pP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Иметь</a:t>
            </a:r>
            <a:r>
              <a:rPr dirty="0" sz="1800" spc="26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при</a:t>
            </a:r>
            <a:r>
              <a:rPr dirty="0" sz="1800" spc="25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себе</a:t>
            </a:r>
            <a:r>
              <a:rPr dirty="0" sz="1800" spc="25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средства</a:t>
            </a:r>
            <a:r>
              <a:rPr dirty="0" sz="1800" spc="254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связи,</a:t>
            </a:r>
            <a:r>
              <a:rPr dirty="0" sz="1800" spc="26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электронно-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вычислительную</a:t>
            </a:r>
            <a:r>
              <a:rPr dirty="0" sz="1800" spc="254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технику,</a:t>
            </a:r>
            <a:r>
              <a:rPr dirty="0" sz="1800" spc="26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фото</a:t>
            </a:r>
            <a:r>
              <a:rPr dirty="0" sz="1800" spc="25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-</a:t>
            </a:r>
            <a:r>
              <a:rPr dirty="0" sz="1800" spc="-50" b="1">
                <a:solidFill>
                  <a:srgbClr val="1F4E79"/>
                </a:solidFill>
                <a:latin typeface="Times New Roman"/>
                <a:cs typeface="Times New Roman"/>
              </a:rPr>
              <a:t>, </a:t>
            </a:r>
            <a:r>
              <a:rPr dirty="0" sz="1800" spc="-20" b="1">
                <a:solidFill>
                  <a:srgbClr val="1F4E79"/>
                </a:solidFill>
                <a:latin typeface="Times New Roman"/>
                <a:cs typeface="Times New Roman"/>
              </a:rPr>
              <a:t>аудио-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dirty="0" sz="1800" spc="-1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1F4E79"/>
                </a:solidFill>
                <a:latin typeface="Times New Roman"/>
                <a:cs typeface="Times New Roman"/>
              </a:rPr>
              <a:t>видеоаппаратуру,</a:t>
            </a:r>
            <a:r>
              <a:rPr dirty="0" sz="1800" spc="-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справочные материалы,</a:t>
            </a:r>
            <a:r>
              <a:rPr dirty="0" sz="1800" spc="-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письменные заметки</a:t>
            </a:r>
            <a:r>
              <a:rPr dirty="0" sz="1800" spc="-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1F4E79"/>
                </a:solidFill>
                <a:latin typeface="Times New Roman"/>
                <a:cs typeface="Times New Roman"/>
              </a:rPr>
              <a:t>иные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средства</a:t>
            </a:r>
            <a:r>
              <a:rPr dirty="0" sz="1800" spc="-6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хранения</a:t>
            </a:r>
            <a:r>
              <a:rPr dirty="0" sz="1800" spc="-5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dirty="0" sz="1800" spc="-6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передачи</a:t>
            </a:r>
            <a:r>
              <a:rPr dirty="0" sz="1800" spc="-6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информации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800">
              <a:latin typeface="Times New Roman"/>
              <a:cs typeface="Times New Roman"/>
            </a:endParaRPr>
          </a:p>
          <a:p>
            <a:pPr marL="139509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Фотографировать</a:t>
            </a:r>
            <a:r>
              <a:rPr dirty="0" sz="1800" spc="-9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экзаменационные</a:t>
            </a:r>
            <a:r>
              <a:rPr dirty="0" sz="1800" spc="-8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5B9BD4"/>
                </a:solidFill>
                <a:latin typeface="Times New Roman"/>
                <a:cs typeface="Times New Roman"/>
              </a:rPr>
              <a:t>материалы,</a:t>
            </a:r>
            <a:r>
              <a:rPr dirty="0" sz="1800" spc="-85" b="1">
                <a:solidFill>
                  <a:srgbClr val="5B9BD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5B9BD4"/>
                </a:solidFill>
                <a:latin typeface="Times New Roman"/>
                <a:cs typeface="Times New Roman"/>
              </a:rPr>
              <a:t>черновики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800">
              <a:latin typeface="Times New Roman"/>
              <a:cs typeface="Times New Roman"/>
            </a:endParaRPr>
          </a:p>
          <a:p>
            <a:pPr marL="900430" marR="345440">
              <a:lnSpc>
                <a:spcPct val="110000"/>
              </a:lnSpc>
            </a:pP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Выносить</a:t>
            </a:r>
            <a:r>
              <a:rPr dirty="0" sz="1800" spc="8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из</a:t>
            </a:r>
            <a:r>
              <a:rPr dirty="0" sz="1800" spc="7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аудиторий</a:t>
            </a:r>
            <a:r>
              <a:rPr dirty="0" sz="1800" spc="5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dirty="0" sz="1800" spc="7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ППЭ</a:t>
            </a:r>
            <a:r>
              <a:rPr dirty="0" sz="1800" spc="7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черновики,</a:t>
            </a:r>
            <a:r>
              <a:rPr dirty="0" sz="1800" spc="7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экзаменационные</a:t>
            </a:r>
            <a:r>
              <a:rPr dirty="0" sz="1800" spc="8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материалы</a:t>
            </a:r>
            <a:r>
              <a:rPr dirty="0" sz="1800" spc="7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dirty="0" sz="1800" spc="7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бумажном</a:t>
            </a:r>
            <a:r>
              <a:rPr dirty="0" sz="1800" spc="8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50" b="1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dirty="0" sz="1800" b="1">
                <a:solidFill>
                  <a:srgbClr val="1F4E79"/>
                </a:solidFill>
                <a:latin typeface="Times New Roman"/>
                <a:cs typeface="Times New Roman"/>
              </a:rPr>
              <a:t>(или)</a:t>
            </a:r>
            <a:r>
              <a:rPr dirty="0" sz="1800" spc="-50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электронном</a:t>
            </a:r>
            <a:r>
              <a:rPr dirty="0" sz="1800" spc="-2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1F4E79"/>
                </a:solidFill>
                <a:latin typeface="Times New Roman"/>
                <a:cs typeface="Times New Roman"/>
              </a:rPr>
              <a:t>носителях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9172" y="958596"/>
            <a:ext cx="326136" cy="35661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511" y="3713988"/>
            <a:ext cx="320040" cy="35051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3160" y="2520695"/>
            <a:ext cx="326136" cy="35661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5983" y="1905000"/>
            <a:ext cx="326135" cy="35661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1744" y="5740908"/>
            <a:ext cx="326136" cy="356616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225552" y="5660135"/>
            <a:ext cx="1412875" cy="887094"/>
            <a:chOff x="225552" y="5660135"/>
            <a:chExt cx="1412875" cy="887094"/>
          </a:xfrm>
        </p:grpSpPr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96" y="5669279"/>
              <a:ext cx="1394460" cy="86868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30124" y="5664707"/>
              <a:ext cx="1403985" cy="878205"/>
            </a:xfrm>
            <a:custGeom>
              <a:avLst/>
              <a:gdLst/>
              <a:ahLst/>
              <a:cxnLst/>
              <a:rect l="l" t="t" r="r" b="b"/>
              <a:pathLst>
                <a:path w="1403985" h="878204">
                  <a:moveTo>
                    <a:pt x="0" y="877824"/>
                  </a:moveTo>
                  <a:lnTo>
                    <a:pt x="1403603" y="877824"/>
                  </a:lnTo>
                  <a:lnTo>
                    <a:pt x="1403603" y="0"/>
                  </a:lnTo>
                  <a:lnTo>
                    <a:pt x="0" y="0"/>
                  </a:lnTo>
                  <a:lnTo>
                    <a:pt x="0" y="877824"/>
                  </a:lnTo>
                  <a:close/>
                </a:path>
              </a:pathLst>
            </a:custGeom>
            <a:ln w="9144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9753600" y="1542288"/>
            <a:ext cx="1303020" cy="923925"/>
            <a:chOff x="9753600" y="1542288"/>
            <a:chExt cx="1303020" cy="923925"/>
          </a:xfrm>
        </p:grpSpPr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62744" y="1551432"/>
              <a:ext cx="1284731" cy="90525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9758172" y="1546860"/>
              <a:ext cx="1294130" cy="914400"/>
            </a:xfrm>
            <a:custGeom>
              <a:avLst/>
              <a:gdLst/>
              <a:ahLst/>
              <a:cxnLst/>
              <a:rect l="l" t="t" r="r" b="b"/>
              <a:pathLst>
                <a:path w="1294129" h="914400">
                  <a:moveTo>
                    <a:pt x="0" y="914400"/>
                  </a:moveTo>
                  <a:lnTo>
                    <a:pt x="1293876" y="914400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8511" y="4629911"/>
            <a:ext cx="1252727" cy="9022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851" rIns="0" bIns="0" rtlCol="0" vert="horz">
            <a:spAutoFit/>
          </a:bodyPr>
          <a:lstStyle/>
          <a:p>
            <a:pPr marL="21463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ОБЕСПЕЧЕНИЕ</a:t>
            </a:r>
            <a:r>
              <a:rPr dirty="0" sz="2400" spc="-75"/>
              <a:t> </a:t>
            </a:r>
            <a:r>
              <a:rPr dirty="0" sz="2400"/>
              <a:t>ОБЪЕКТИВНОСТИ</a:t>
            </a:r>
            <a:r>
              <a:rPr dirty="0" sz="2400" spc="-75"/>
              <a:t> </a:t>
            </a:r>
            <a:r>
              <a:rPr dirty="0" sz="2400"/>
              <a:t>ПРОВЕДЕНИЯ</a:t>
            </a:r>
            <a:r>
              <a:rPr dirty="0" sz="2400" spc="-90"/>
              <a:t> </a:t>
            </a:r>
            <a:r>
              <a:rPr dirty="0" sz="2400" spc="-10"/>
              <a:t>ЭКЗАМЕНА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064" y="3986784"/>
            <a:ext cx="3523487" cy="252984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590800" y="1095755"/>
            <a:ext cx="4290060" cy="2585085"/>
            <a:chOff x="2590800" y="1095755"/>
            <a:chExt cx="4290060" cy="258508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9944" y="1104899"/>
              <a:ext cx="4271772" cy="25664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595372" y="1100327"/>
              <a:ext cx="4281170" cy="2575560"/>
            </a:xfrm>
            <a:custGeom>
              <a:avLst/>
              <a:gdLst/>
              <a:ahLst/>
              <a:cxnLst/>
              <a:rect l="l" t="t" r="r" b="b"/>
              <a:pathLst>
                <a:path w="4281170" h="2575560">
                  <a:moveTo>
                    <a:pt x="0" y="2575560"/>
                  </a:moveTo>
                  <a:lnTo>
                    <a:pt x="4280916" y="2575560"/>
                  </a:lnTo>
                  <a:lnTo>
                    <a:pt x="4280916" y="0"/>
                  </a:lnTo>
                  <a:lnTo>
                    <a:pt x="0" y="0"/>
                  </a:lnTo>
                  <a:lnTo>
                    <a:pt x="0" y="2575560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7549895" y="1045463"/>
            <a:ext cx="3921760" cy="2635250"/>
            <a:chOff x="7549895" y="1045463"/>
            <a:chExt cx="3921760" cy="263525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39" y="1054607"/>
              <a:ext cx="3902963" cy="261670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554467" y="1050035"/>
              <a:ext cx="3912235" cy="2626360"/>
            </a:xfrm>
            <a:custGeom>
              <a:avLst/>
              <a:gdLst/>
              <a:ahLst/>
              <a:cxnLst/>
              <a:rect l="l" t="t" r="r" b="b"/>
              <a:pathLst>
                <a:path w="3912234" h="2626360">
                  <a:moveTo>
                    <a:pt x="0" y="2625852"/>
                  </a:moveTo>
                  <a:lnTo>
                    <a:pt x="3912108" y="2625852"/>
                  </a:lnTo>
                  <a:lnTo>
                    <a:pt x="3912108" y="0"/>
                  </a:lnTo>
                  <a:lnTo>
                    <a:pt x="0" y="0"/>
                  </a:lnTo>
                  <a:lnTo>
                    <a:pt x="0" y="2625852"/>
                  </a:lnTo>
                  <a:close/>
                </a:path>
              </a:pathLst>
            </a:custGeom>
            <a:ln w="9144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6832" y="4082796"/>
            <a:ext cx="3777996" cy="2336292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193547" y="3808476"/>
            <a:ext cx="2145665" cy="2540635"/>
            <a:chOff x="193547" y="3808476"/>
            <a:chExt cx="2145665" cy="254063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547" y="3808476"/>
              <a:ext cx="1728216" cy="2540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229" y="4514151"/>
              <a:ext cx="1418412" cy="127304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84404" y="1220724"/>
            <a:ext cx="2044064" cy="2522220"/>
            <a:chOff x="184404" y="1220724"/>
            <a:chExt cx="2044064" cy="252222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548" y="1231392"/>
              <a:ext cx="2023872" cy="250240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88976" y="1226820"/>
              <a:ext cx="2033270" cy="2512060"/>
            </a:xfrm>
            <a:custGeom>
              <a:avLst/>
              <a:gdLst/>
              <a:ahLst/>
              <a:cxnLst/>
              <a:rect l="l" t="t" r="r" b="b"/>
              <a:pathLst>
                <a:path w="2033270" h="2512060">
                  <a:moveTo>
                    <a:pt x="0" y="2511552"/>
                  </a:moveTo>
                  <a:lnTo>
                    <a:pt x="2033016" y="2511552"/>
                  </a:lnTo>
                  <a:lnTo>
                    <a:pt x="2033016" y="0"/>
                  </a:lnTo>
                  <a:lnTo>
                    <a:pt x="0" y="0"/>
                  </a:lnTo>
                  <a:lnTo>
                    <a:pt x="0" y="2511552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5004" y="1220724"/>
              <a:ext cx="1053084" cy="12374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3207" y="2464308"/>
              <a:ext cx="8382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64007"/>
            <a:ext cx="586740" cy="10165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678429" y="1068704"/>
            <a:ext cx="7010400" cy="1217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6835">
              <a:lnSpc>
                <a:spcPct val="100000"/>
              </a:lnSpc>
              <a:spcBef>
                <a:spcPts val="95"/>
              </a:spcBef>
            </a:pPr>
            <a:r>
              <a:rPr dirty="0" sz="2800" spc="-10" b="1" i="1">
                <a:solidFill>
                  <a:srgbClr val="1D4899"/>
                </a:solidFill>
                <a:latin typeface="Times New Roman"/>
                <a:cs typeface="Times New Roman"/>
              </a:rPr>
              <a:t>Удалено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800" b="1" i="1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dirty="0" sz="2800" spc="-6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0000"/>
                </a:solidFill>
                <a:latin typeface="Times New Roman"/>
                <a:cs typeface="Times New Roman"/>
              </a:rPr>
              <a:t>67</a:t>
            </a:r>
            <a:r>
              <a:rPr dirty="0" sz="2800" spc="-7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 i="1">
                <a:solidFill>
                  <a:srgbClr val="FF0000"/>
                </a:solidFill>
                <a:latin typeface="Times New Roman"/>
                <a:cs typeface="Times New Roman"/>
              </a:rPr>
              <a:t>участников</a:t>
            </a:r>
            <a:r>
              <a:rPr dirty="0" sz="2800" spc="-3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200" i="1">
                <a:solidFill>
                  <a:srgbClr val="1F4E79"/>
                </a:solidFill>
                <a:latin typeface="Times New Roman"/>
                <a:cs typeface="Times New Roman"/>
              </a:rPr>
              <a:t>(один</a:t>
            </a:r>
            <a:r>
              <a:rPr dirty="0" sz="2200" spc="-55" i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200" i="1">
                <a:solidFill>
                  <a:srgbClr val="1F4E79"/>
                </a:solidFill>
                <a:latin typeface="Times New Roman"/>
                <a:cs typeface="Times New Roman"/>
              </a:rPr>
              <a:t>участник</a:t>
            </a:r>
            <a:r>
              <a:rPr dirty="0" sz="2200" spc="-55" i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200" i="1">
                <a:solidFill>
                  <a:srgbClr val="1F4E79"/>
                </a:solidFill>
                <a:latin typeface="Times New Roman"/>
                <a:cs typeface="Times New Roman"/>
              </a:rPr>
              <a:t>был</a:t>
            </a:r>
            <a:r>
              <a:rPr dirty="0" sz="2200" spc="-45" i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200" i="1">
                <a:solidFill>
                  <a:srgbClr val="1F4E79"/>
                </a:solidFill>
                <a:latin typeface="Times New Roman"/>
                <a:cs typeface="Times New Roman"/>
              </a:rPr>
              <a:t>удален</a:t>
            </a:r>
            <a:r>
              <a:rPr dirty="0" sz="2200" spc="-60" i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200" spc="-10" i="1">
                <a:solidFill>
                  <a:srgbClr val="1F4E79"/>
                </a:solidFill>
                <a:latin typeface="Times New Roman"/>
                <a:cs typeface="Times New Roman"/>
              </a:rPr>
              <a:t>дважды)</a:t>
            </a:r>
            <a:endParaRPr sz="2200">
              <a:latin typeface="Times New Roman"/>
              <a:cs typeface="Times New Roman"/>
            </a:endParaRPr>
          </a:p>
          <a:p>
            <a:pPr algn="ctr" marR="78740">
              <a:lnSpc>
                <a:spcPct val="100000"/>
              </a:lnSpc>
              <a:spcBef>
                <a:spcPts val="20"/>
              </a:spcBef>
            </a:pPr>
            <a:r>
              <a:rPr dirty="0" sz="2200" b="1">
                <a:solidFill>
                  <a:srgbClr val="1F4E79"/>
                </a:solidFill>
                <a:latin typeface="Times New Roman"/>
                <a:cs typeface="Times New Roman"/>
              </a:rPr>
              <a:t>из</a:t>
            </a:r>
            <a:r>
              <a:rPr dirty="0" sz="2200" spc="-2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1F4E79"/>
                </a:solidFill>
                <a:latin typeface="Times New Roman"/>
                <a:cs typeface="Times New Roman"/>
              </a:rPr>
              <a:t>75,7</a:t>
            </a:r>
            <a:r>
              <a:rPr dirty="0" sz="2200" spc="-2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1F4E79"/>
                </a:solidFill>
                <a:latin typeface="Times New Roman"/>
                <a:cs typeface="Times New Roman"/>
              </a:rPr>
              <a:t>тыс.</a:t>
            </a:r>
            <a:r>
              <a:rPr dirty="0" sz="2200" spc="-25" b="1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1F4E79"/>
                </a:solidFill>
                <a:latin typeface="Times New Roman"/>
                <a:cs typeface="Times New Roman"/>
              </a:rPr>
              <a:t>выпускников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8902" y="3283077"/>
            <a:ext cx="3292475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1F5F"/>
                </a:solidFill>
                <a:latin typeface="Times New Roman"/>
                <a:cs typeface="Times New Roman"/>
              </a:rPr>
              <a:t>Письменные</a:t>
            </a:r>
            <a:r>
              <a:rPr dirty="0" sz="26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001F5F"/>
                </a:solidFill>
                <a:latin typeface="Times New Roman"/>
                <a:cs typeface="Times New Roman"/>
              </a:rPr>
              <a:t>заметки </a:t>
            </a:r>
            <a:r>
              <a:rPr dirty="0" sz="2600" b="1">
                <a:solidFill>
                  <a:srgbClr val="001F5F"/>
                </a:solidFill>
                <a:latin typeface="Times New Roman"/>
                <a:cs typeface="Times New Roman"/>
              </a:rPr>
              <a:t>(шпаргалки)</a:t>
            </a:r>
            <a:r>
              <a:rPr dirty="0" sz="2600" spc="-6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–</a:t>
            </a:r>
            <a:r>
              <a:rPr dirty="0" sz="2600" spc="-15" b="1"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C00000"/>
                </a:solidFill>
                <a:latin typeface="Times New Roman"/>
                <a:cs typeface="Times New Roman"/>
              </a:rPr>
              <a:t>51</a:t>
            </a:r>
            <a:r>
              <a:rPr dirty="0" sz="2600" spc="-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600" spc="-20" b="1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48278" y="2736849"/>
            <a:ext cx="797750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95"/>
              </a:spcBef>
              <a:tabLst>
                <a:tab pos="1433195" algn="l"/>
                <a:tab pos="4685030" algn="l"/>
              </a:tabLst>
            </a:pP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Записи</a:t>
            </a:r>
            <a:r>
              <a:rPr dirty="0" sz="2800" spc="-7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dirty="0" sz="28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Times New Roman"/>
                <a:cs typeface="Times New Roman"/>
              </a:rPr>
              <a:t>ладонях,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	Наличие</a:t>
            </a:r>
            <a:r>
              <a:rPr dirty="0" sz="2800" spc="-8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телефона</a:t>
            </a:r>
            <a:r>
              <a:rPr dirty="0" sz="2800" spc="-6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0" b="1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dirty="0" sz="2800" spc="-10" b="1">
                <a:solidFill>
                  <a:srgbClr val="001F5F"/>
                </a:solidFill>
                <a:latin typeface="Times New Roman"/>
                <a:cs typeface="Times New Roman"/>
              </a:rPr>
              <a:t>руках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	–</a:t>
            </a:r>
            <a:r>
              <a:rPr dirty="0" sz="28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12</a:t>
            </a:r>
            <a:r>
              <a:rPr dirty="0" sz="2800" spc="-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	3</a:t>
            </a:r>
            <a:r>
              <a:rPr dirty="0" sz="2800" spc="-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203960" y="2307335"/>
            <a:ext cx="9424670" cy="382905"/>
          </a:xfrm>
          <a:custGeom>
            <a:avLst/>
            <a:gdLst/>
            <a:ahLst/>
            <a:cxnLst/>
            <a:rect l="l" t="t" r="r" b="b"/>
            <a:pathLst>
              <a:path w="9424670" h="382905">
                <a:moveTo>
                  <a:pt x="0" y="382524"/>
                </a:moveTo>
                <a:lnTo>
                  <a:pt x="2505" y="308062"/>
                </a:lnTo>
                <a:lnTo>
                  <a:pt x="9337" y="247268"/>
                </a:lnTo>
                <a:lnTo>
                  <a:pt x="19470" y="206287"/>
                </a:lnTo>
                <a:lnTo>
                  <a:pt x="31877" y="191262"/>
                </a:lnTo>
                <a:lnTo>
                  <a:pt x="4680331" y="191262"/>
                </a:lnTo>
                <a:lnTo>
                  <a:pt x="4692759" y="176236"/>
                </a:lnTo>
                <a:lnTo>
                  <a:pt x="4702889" y="135254"/>
                </a:lnTo>
                <a:lnTo>
                  <a:pt x="4709709" y="74461"/>
                </a:lnTo>
                <a:lnTo>
                  <a:pt x="4712208" y="0"/>
                </a:lnTo>
                <a:lnTo>
                  <a:pt x="4714706" y="74461"/>
                </a:lnTo>
                <a:lnTo>
                  <a:pt x="4721526" y="135255"/>
                </a:lnTo>
                <a:lnTo>
                  <a:pt x="4731656" y="176236"/>
                </a:lnTo>
                <a:lnTo>
                  <a:pt x="4744085" y="191262"/>
                </a:lnTo>
                <a:lnTo>
                  <a:pt x="9392539" y="191262"/>
                </a:lnTo>
                <a:lnTo>
                  <a:pt x="9404967" y="206287"/>
                </a:lnTo>
                <a:lnTo>
                  <a:pt x="9415097" y="247269"/>
                </a:lnTo>
                <a:lnTo>
                  <a:pt x="9421917" y="308062"/>
                </a:lnTo>
                <a:lnTo>
                  <a:pt x="9424416" y="382524"/>
                </a:lnTo>
              </a:path>
            </a:pathLst>
          </a:custGeom>
          <a:ln w="57911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1951" y="54864"/>
            <a:ext cx="10084435" cy="891540"/>
          </a:xfrm>
          <a:prstGeom prst="rect"/>
          <a:solidFill>
            <a:srgbClr val="DAE2F3"/>
          </a:solidFill>
        </p:spPr>
        <p:txBody>
          <a:bodyPr wrap="square" lIns="0" tIns="1517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195"/>
              </a:spcBef>
            </a:pPr>
            <a:r>
              <a:rPr dirty="0" sz="3600">
                <a:solidFill>
                  <a:srgbClr val="1F3863"/>
                </a:solidFill>
              </a:rPr>
              <a:t>Удаление</a:t>
            </a:r>
            <a:r>
              <a:rPr dirty="0" sz="3600" spc="-60">
                <a:solidFill>
                  <a:srgbClr val="1F3863"/>
                </a:solidFill>
              </a:rPr>
              <a:t> </a:t>
            </a:r>
            <a:r>
              <a:rPr dirty="0" sz="3600">
                <a:solidFill>
                  <a:srgbClr val="1F3863"/>
                </a:solidFill>
              </a:rPr>
              <a:t>с</a:t>
            </a:r>
            <a:r>
              <a:rPr dirty="0" sz="3600" spc="-60">
                <a:solidFill>
                  <a:srgbClr val="1F3863"/>
                </a:solidFill>
              </a:rPr>
              <a:t> </a:t>
            </a:r>
            <a:r>
              <a:rPr dirty="0" sz="3600">
                <a:solidFill>
                  <a:srgbClr val="1F3863"/>
                </a:solidFill>
              </a:rPr>
              <a:t>экзамена</a:t>
            </a:r>
            <a:r>
              <a:rPr dirty="0" sz="3600" spc="-60">
                <a:solidFill>
                  <a:srgbClr val="1F3863"/>
                </a:solidFill>
              </a:rPr>
              <a:t> </a:t>
            </a:r>
            <a:r>
              <a:rPr dirty="0" sz="3600">
                <a:solidFill>
                  <a:srgbClr val="1F3863"/>
                </a:solidFill>
              </a:rPr>
              <a:t>в</a:t>
            </a:r>
            <a:r>
              <a:rPr dirty="0" sz="3600" spc="-65">
                <a:solidFill>
                  <a:srgbClr val="1F3863"/>
                </a:solidFill>
              </a:rPr>
              <a:t> </a:t>
            </a:r>
            <a:r>
              <a:rPr dirty="0" sz="3600">
                <a:solidFill>
                  <a:srgbClr val="1F3863"/>
                </a:solidFill>
              </a:rPr>
              <a:t>2024</a:t>
            </a:r>
            <a:r>
              <a:rPr dirty="0" sz="3600" spc="-60">
                <a:solidFill>
                  <a:srgbClr val="1F3863"/>
                </a:solidFill>
              </a:rPr>
              <a:t> </a:t>
            </a:r>
            <a:r>
              <a:rPr dirty="0" sz="3600" spc="-20">
                <a:solidFill>
                  <a:srgbClr val="1F3863"/>
                </a:solidFill>
              </a:rPr>
              <a:t>году</a:t>
            </a:r>
            <a:endParaRPr sz="3600"/>
          </a:p>
        </p:txBody>
      </p:sp>
      <p:sp>
        <p:nvSpPr>
          <p:cNvPr id="8" name="object 8" descr=""/>
          <p:cNvSpPr txBox="1"/>
          <p:nvPr/>
        </p:nvSpPr>
        <p:spPr>
          <a:xfrm>
            <a:off x="6219825" y="4268470"/>
            <a:ext cx="330835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Вынос</a:t>
            </a:r>
            <a:r>
              <a:rPr dirty="0" sz="2800" spc="-1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Times New Roman"/>
                <a:cs typeface="Times New Roman"/>
              </a:rPr>
              <a:t>черновика</a:t>
            </a:r>
            <a:r>
              <a:rPr dirty="0" sz="2800" spc="-114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35" b="1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dirty="0" sz="2800" spc="-45" b="1">
                <a:solidFill>
                  <a:srgbClr val="001F5F"/>
                </a:solidFill>
                <a:latin typeface="Times New Roman"/>
                <a:cs typeface="Times New Roman"/>
              </a:rPr>
              <a:t>аудитории</a:t>
            </a:r>
            <a:r>
              <a:rPr dirty="0" sz="2800" spc="-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dirty="0" sz="2800" spc="-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dirty="0" sz="2800" spc="-4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Times New Roman"/>
                <a:cs typeface="Times New Roman"/>
              </a:rPr>
              <a:t>чел.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3943" y="4379976"/>
            <a:ext cx="2638425" cy="1496695"/>
            <a:chOff x="313943" y="4379976"/>
            <a:chExt cx="2638425" cy="149669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" y="4389120"/>
              <a:ext cx="2619756" cy="147828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18515" y="4384548"/>
              <a:ext cx="2628900" cy="1487805"/>
            </a:xfrm>
            <a:custGeom>
              <a:avLst/>
              <a:gdLst/>
              <a:ahLst/>
              <a:cxnLst/>
              <a:rect l="l" t="t" r="r" b="b"/>
              <a:pathLst>
                <a:path w="2628900" h="1487804">
                  <a:moveTo>
                    <a:pt x="0" y="1487423"/>
                  </a:moveTo>
                  <a:lnTo>
                    <a:pt x="2628900" y="1487423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1487423"/>
                  </a:lnTo>
                  <a:close/>
                </a:path>
              </a:pathLst>
            </a:custGeom>
            <a:ln w="914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3717035" y="3803903"/>
            <a:ext cx="2399030" cy="1405255"/>
            <a:chOff x="3717035" y="3803903"/>
            <a:chExt cx="2399030" cy="140525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6179" y="3813047"/>
              <a:ext cx="2380488" cy="138683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721607" y="3808475"/>
              <a:ext cx="2390140" cy="1396365"/>
            </a:xfrm>
            <a:custGeom>
              <a:avLst/>
              <a:gdLst/>
              <a:ahLst/>
              <a:cxnLst/>
              <a:rect l="l" t="t" r="r" b="b"/>
              <a:pathLst>
                <a:path w="2390140" h="1396364">
                  <a:moveTo>
                    <a:pt x="0" y="1395984"/>
                  </a:moveTo>
                  <a:lnTo>
                    <a:pt x="2389632" y="1395984"/>
                  </a:lnTo>
                  <a:lnTo>
                    <a:pt x="2389632" y="0"/>
                  </a:lnTo>
                  <a:lnTo>
                    <a:pt x="0" y="0"/>
                  </a:lnTo>
                  <a:lnTo>
                    <a:pt x="0" y="1395984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8895588" y="3300984"/>
            <a:ext cx="3032760" cy="3051175"/>
            <a:chOff x="8895588" y="3300984"/>
            <a:chExt cx="3032760" cy="305117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2204" y="4703064"/>
              <a:ext cx="1085088" cy="14112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95588" y="4480560"/>
              <a:ext cx="1537716" cy="18714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5351" y="4778883"/>
              <a:ext cx="955928" cy="138112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73055" y="3310128"/>
              <a:ext cx="1946148" cy="126644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968484" y="3305556"/>
              <a:ext cx="1955800" cy="1275715"/>
            </a:xfrm>
            <a:custGeom>
              <a:avLst/>
              <a:gdLst/>
              <a:ahLst/>
              <a:cxnLst/>
              <a:rect l="l" t="t" r="r" b="b"/>
              <a:pathLst>
                <a:path w="1955800" h="1275714">
                  <a:moveTo>
                    <a:pt x="0" y="1275588"/>
                  </a:moveTo>
                  <a:lnTo>
                    <a:pt x="1955292" y="1275588"/>
                  </a:lnTo>
                  <a:lnTo>
                    <a:pt x="1955292" y="0"/>
                  </a:lnTo>
                  <a:lnTo>
                    <a:pt x="0" y="0"/>
                  </a:lnTo>
                  <a:lnTo>
                    <a:pt x="0" y="1275588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6740" cy="101803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73579" y="60960"/>
            <a:ext cx="10086340" cy="769620"/>
          </a:xfrm>
          <a:custGeom>
            <a:avLst/>
            <a:gdLst/>
            <a:ahLst/>
            <a:cxnLst/>
            <a:rect l="l" t="t" r="r" b="b"/>
            <a:pathLst>
              <a:path w="10086340" h="769619">
                <a:moveTo>
                  <a:pt x="10085832" y="0"/>
                </a:moveTo>
                <a:lnTo>
                  <a:pt x="0" y="0"/>
                </a:lnTo>
                <a:lnTo>
                  <a:pt x="0" y="769620"/>
                </a:lnTo>
                <a:lnTo>
                  <a:pt x="10085832" y="769620"/>
                </a:lnTo>
                <a:lnTo>
                  <a:pt x="10085832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0655" rIns="0" bIns="0" rtlCol="0" vert="horz">
            <a:spAutoFit/>
          </a:bodyPr>
          <a:lstStyle/>
          <a:p>
            <a:pPr marL="5205730">
              <a:lnSpc>
                <a:spcPct val="100000"/>
              </a:lnSpc>
              <a:spcBef>
                <a:spcPts val="95"/>
              </a:spcBef>
            </a:pPr>
            <a:r>
              <a:rPr dirty="0"/>
              <a:t>Удаление</a:t>
            </a:r>
            <a:r>
              <a:rPr dirty="0" spc="-50"/>
              <a:t> </a:t>
            </a:r>
            <a:r>
              <a:rPr dirty="0">
                <a:solidFill>
                  <a:srgbClr val="244060"/>
                </a:solidFill>
              </a:rPr>
              <a:t>с</a:t>
            </a:r>
            <a:r>
              <a:rPr dirty="0" spc="-55">
                <a:solidFill>
                  <a:srgbClr val="244060"/>
                </a:solidFill>
              </a:rPr>
              <a:t> </a:t>
            </a:r>
            <a:r>
              <a:rPr dirty="0" spc="-10">
                <a:solidFill>
                  <a:srgbClr val="244060"/>
                </a:solidFill>
              </a:rPr>
              <a:t>экзамена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90040" y="970534"/>
            <a:ext cx="657605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sng" sz="2400" spc="-9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случае</a:t>
            </a:r>
            <a:r>
              <a:rPr dirty="0" u="sng" sz="2400" spc="-1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нарушения</a:t>
            </a:r>
            <a:r>
              <a:rPr dirty="0" u="sng" sz="2400" spc="-7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Порядка</a:t>
            </a:r>
            <a:r>
              <a:rPr dirty="0" u="sng" sz="2400" spc="-9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участником</a:t>
            </a:r>
            <a:r>
              <a:rPr dirty="0" u="sng" sz="2400" spc="-8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2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24483" y="2895600"/>
            <a:ext cx="9057640" cy="1112520"/>
            <a:chOff x="824483" y="2895600"/>
            <a:chExt cx="9057640" cy="111252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923" y="2941319"/>
              <a:ext cx="8875776" cy="9372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83" y="2895600"/>
              <a:ext cx="9057132" cy="111252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96695" y="2967227"/>
              <a:ext cx="8769350" cy="830580"/>
            </a:xfrm>
            <a:custGeom>
              <a:avLst/>
              <a:gdLst/>
              <a:ahLst/>
              <a:cxnLst/>
              <a:rect l="l" t="t" r="r" b="b"/>
              <a:pathLst>
                <a:path w="8769350" h="830579">
                  <a:moveTo>
                    <a:pt x="8769096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8769096" y="830580"/>
                  </a:lnTo>
                  <a:lnTo>
                    <a:pt x="8769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88136" y="2990164"/>
            <a:ext cx="859853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802764" algn="l"/>
                <a:tab pos="3303904" algn="l"/>
                <a:tab pos="4892040" algn="l"/>
                <a:tab pos="6724650" algn="l"/>
                <a:tab pos="7216775" algn="l"/>
                <a:tab pos="8289290" algn="l"/>
              </a:tabLst>
            </a:pP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Удаленный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участник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покидает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аудиторию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2400" spc="-50" b="1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2400" spc="-20" b="1">
                <a:solidFill>
                  <a:srgbClr val="FF0000"/>
                </a:solidFill>
                <a:latin typeface="Times New Roman"/>
                <a:cs typeface="Times New Roman"/>
              </a:rPr>
              <a:t>ППЭ</a:t>
            </a:r>
            <a:r>
              <a:rPr dirty="0" sz="2400" spc="-2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400" spc="-25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дожидаясь</a:t>
            </a:r>
            <a:r>
              <a:rPr dirty="0" sz="2400" spc="-1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завершения</a:t>
            </a:r>
            <a:r>
              <a:rPr dirty="0" sz="2400" spc="-1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01267" y="4049267"/>
            <a:ext cx="8613775" cy="1112520"/>
            <a:chOff x="1001267" y="4049267"/>
            <a:chExt cx="8613775" cy="111252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183" y="4094987"/>
              <a:ext cx="8523732" cy="9372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267" y="4049267"/>
              <a:ext cx="7697724" cy="111252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171955" y="4120896"/>
            <a:ext cx="8417560" cy="8305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1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dirty="0" sz="2400" spc="-3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r>
              <a:rPr dirty="0" sz="2400" spc="-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аннулируются</a:t>
            </a:r>
            <a:r>
              <a:rPr dirty="0" sz="2400" spc="-9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400" spc="-9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правом</a:t>
            </a:r>
            <a:r>
              <a:rPr dirty="0" sz="24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пересдачи</a:t>
            </a:r>
            <a:r>
              <a:rPr dirty="0" sz="2400" spc="-8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dirty="0" sz="2400" spc="-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дополнительный</a:t>
            </a:r>
            <a:r>
              <a:rPr dirty="0" sz="24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период</a:t>
            </a:r>
            <a:r>
              <a:rPr dirty="0" sz="2400" spc="-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dirty="0" sz="2400" spc="-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сентябре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88848" y="1467611"/>
            <a:ext cx="9999345" cy="1386840"/>
            <a:chOff x="688848" y="1467611"/>
            <a:chExt cx="9999345" cy="138684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764" y="1513331"/>
              <a:ext cx="9817608" cy="124663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8848" y="1467611"/>
              <a:ext cx="9998964" cy="138683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859536" y="1539239"/>
            <a:ext cx="9711055" cy="11404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925" rIns="0" bIns="0" rtlCol="0" vert="horz">
            <a:spAutoFit/>
          </a:bodyPr>
          <a:lstStyle/>
          <a:p>
            <a:pPr algn="just" marL="92075" marR="83820">
              <a:lnSpc>
                <a:spcPct val="100299"/>
              </a:lnSpc>
              <a:spcBef>
                <a:spcPts val="275"/>
              </a:spcBef>
            </a:pP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Составляется</a:t>
            </a:r>
            <a:r>
              <a:rPr dirty="0" sz="2400" spc="60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акт</a:t>
            </a:r>
            <a:r>
              <a:rPr dirty="0" sz="2400" spc="55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об</a:t>
            </a:r>
            <a:r>
              <a:rPr dirty="0" sz="2400" spc="60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удалении</a:t>
            </a:r>
            <a:r>
              <a:rPr dirty="0" sz="2400" spc="60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участника</a:t>
            </a:r>
            <a:r>
              <a:rPr dirty="0" sz="2400" spc="65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400" spc="5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котором</a:t>
            </a:r>
            <a:r>
              <a:rPr dirty="0" sz="2400" spc="5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указываются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причины</a:t>
            </a:r>
            <a:r>
              <a:rPr dirty="0" sz="2400" spc="15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удаления</a:t>
            </a:r>
            <a:r>
              <a:rPr dirty="0" sz="2400" spc="14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r>
              <a:rPr dirty="0" sz="2400" spc="15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dirty="0" sz="2400" spc="15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400" spc="15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экзамена</a:t>
            </a:r>
            <a:r>
              <a:rPr dirty="0" sz="2400" spc="15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 i="1">
                <a:solidFill>
                  <a:srgbClr val="001F5F"/>
                </a:solidFill>
                <a:latin typeface="Times New Roman"/>
                <a:cs typeface="Times New Roman"/>
              </a:rPr>
              <a:t>(один</a:t>
            </a:r>
            <a:r>
              <a:rPr dirty="0" sz="2000" spc="160" i="1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 i="1">
                <a:solidFill>
                  <a:srgbClr val="001F5F"/>
                </a:solidFill>
                <a:latin typeface="Times New Roman"/>
                <a:cs typeface="Times New Roman"/>
              </a:rPr>
              <a:t>экземпляр</a:t>
            </a:r>
            <a:r>
              <a:rPr dirty="0" sz="2000" spc="160" i="1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 spc="-20" i="1">
                <a:solidFill>
                  <a:srgbClr val="001F5F"/>
                </a:solidFill>
                <a:latin typeface="Times New Roman"/>
                <a:cs typeface="Times New Roman"/>
              </a:rPr>
              <a:t>акта </a:t>
            </a:r>
            <a:r>
              <a:rPr dirty="0" sz="2000" i="1">
                <a:solidFill>
                  <a:srgbClr val="001F5F"/>
                </a:solidFill>
                <a:latin typeface="Times New Roman"/>
                <a:cs typeface="Times New Roman"/>
              </a:rPr>
              <a:t>выдается</a:t>
            </a:r>
            <a:r>
              <a:rPr dirty="0" sz="2000" spc="-7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i="1">
                <a:solidFill>
                  <a:srgbClr val="001F5F"/>
                </a:solidFill>
                <a:latin typeface="Times New Roman"/>
                <a:cs typeface="Times New Roman"/>
              </a:rPr>
              <a:t>участнику)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21563" y="1652016"/>
            <a:ext cx="234950" cy="524510"/>
            <a:chOff x="321563" y="1652016"/>
            <a:chExt cx="234950" cy="524510"/>
          </a:xfrm>
        </p:grpSpPr>
        <p:sp>
          <p:nvSpPr>
            <p:cNvPr id="20" name="object 20" descr=""/>
            <p:cNvSpPr/>
            <p:nvPr/>
          </p:nvSpPr>
          <p:spPr>
            <a:xfrm>
              <a:off x="327659" y="1658112"/>
              <a:ext cx="222885" cy="512445"/>
            </a:xfrm>
            <a:custGeom>
              <a:avLst/>
              <a:gdLst/>
              <a:ahLst/>
              <a:cxnLst/>
              <a:rect l="l" t="t" r="r" b="b"/>
              <a:pathLst>
                <a:path w="222884" h="512444">
                  <a:moveTo>
                    <a:pt x="222504" y="0"/>
                  </a:moveTo>
                  <a:lnTo>
                    <a:pt x="0" y="0"/>
                  </a:lnTo>
                  <a:lnTo>
                    <a:pt x="44500" y="512063"/>
                  </a:lnTo>
                  <a:lnTo>
                    <a:pt x="178003" y="512063"/>
                  </a:lnTo>
                  <a:lnTo>
                    <a:pt x="2225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27659" y="1658112"/>
              <a:ext cx="222885" cy="512445"/>
            </a:xfrm>
            <a:custGeom>
              <a:avLst/>
              <a:gdLst/>
              <a:ahLst/>
              <a:cxnLst/>
              <a:rect l="l" t="t" r="r" b="b"/>
              <a:pathLst>
                <a:path w="222884" h="512444">
                  <a:moveTo>
                    <a:pt x="0" y="0"/>
                  </a:moveTo>
                  <a:lnTo>
                    <a:pt x="222504" y="0"/>
                  </a:lnTo>
                  <a:lnTo>
                    <a:pt x="178003" y="512063"/>
                  </a:lnTo>
                  <a:lnTo>
                    <a:pt x="44500" y="5120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4424" y="2234183"/>
            <a:ext cx="188976" cy="181356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521208" y="3017520"/>
            <a:ext cx="10864850" cy="3651885"/>
            <a:chOff x="521208" y="3017520"/>
            <a:chExt cx="10864850" cy="3651885"/>
          </a:xfrm>
        </p:grpSpPr>
        <p:sp>
          <p:nvSpPr>
            <p:cNvPr id="24" name="object 24" descr=""/>
            <p:cNvSpPr/>
            <p:nvPr/>
          </p:nvSpPr>
          <p:spPr>
            <a:xfrm>
              <a:off x="527304" y="3023616"/>
              <a:ext cx="222885" cy="513715"/>
            </a:xfrm>
            <a:custGeom>
              <a:avLst/>
              <a:gdLst/>
              <a:ahLst/>
              <a:cxnLst/>
              <a:rect l="l" t="t" r="r" b="b"/>
              <a:pathLst>
                <a:path w="222884" h="513714">
                  <a:moveTo>
                    <a:pt x="222503" y="0"/>
                  </a:moveTo>
                  <a:lnTo>
                    <a:pt x="0" y="0"/>
                  </a:lnTo>
                  <a:lnTo>
                    <a:pt x="44500" y="513588"/>
                  </a:lnTo>
                  <a:lnTo>
                    <a:pt x="178003" y="513588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27304" y="3023616"/>
              <a:ext cx="222885" cy="513715"/>
            </a:xfrm>
            <a:custGeom>
              <a:avLst/>
              <a:gdLst/>
              <a:ahLst/>
              <a:cxnLst/>
              <a:rect l="l" t="t" r="r" b="b"/>
              <a:pathLst>
                <a:path w="222884" h="513714">
                  <a:moveTo>
                    <a:pt x="0" y="0"/>
                  </a:moveTo>
                  <a:lnTo>
                    <a:pt x="222503" y="0"/>
                  </a:lnTo>
                  <a:lnTo>
                    <a:pt x="178003" y="513588"/>
                  </a:lnTo>
                  <a:lnTo>
                    <a:pt x="44500" y="5135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068" y="3601212"/>
              <a:ext cx="188975" cy="18135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26948" y="4151376"/>
              <a:ext cx="222885" cy="513715"/>
            </a:xfrm>
            <a:custGeom>
              <a:avLst/>
              <a:gdLst/>
              <a:ahLst/>
              <a:cxnLst/>
              <a:rect l="l" t="t" r="r" b="b"/>
              <a:pathLst>
                <a:path w="222884" h="513714">
                  <a:moveTo>
                    <a:pt x="222504" y="0"/>
                  </a:moveTo>
                  <a:lnTo>
                    <a:pt x="0" y="0"/>
                  </a:lnTo>
                  <a:lnTo>
                    <a:pt x="44500" y="513588"/>
                  </a:lnTo>
                  <a:lnTo>
                    <a:pt x="178003" y="513588"/>
                  </a:lnTo>
                  <a:lnTo>
                    <a:pt x="2225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26948" y="4151376"/>
              <a:ext cx="222885" cy="513715"/>
            </a:xfrm>
            <a:custGeom>
              <a:avLst/>
              <a:gdLst/>
              <a:ahLst/>
              <a:cxnLst/>
              <a:rect l="l" t="t" r="r" b="b"/>
              <a:pathLst>
                <a:path w="222884" h="513714">
                  <a:moveTo>
                    <a:pt x="0" y="0"/>
                  </a:moveTo>
                  <a:lnTo>
                    <a:pt x="222504" y="0"/>
                  </a:lnTo>
                  <a:lnTo>
                    <a:pt x="178003" y="513588"/>
                  </a:lnTo>
                  <a:lnTo>
                    <a:pt x="44500" y="5135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3712" y="4728972"/>
              <a:ext cx="188975" cy="179831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99744" y="5390388"/>
              <a:ext cx="222885" cy="512445"/>
            </a:xfrm>
            <a:custGeom>
              <a:avLst/>
              <a:gdLst/>
              <a:ahLst/>
              <a:cxnLst/>
              <a:rect l="l" t="t" r="r" b="b"/>
              <a:pathLst>
                <a:path w="222884" h="512445">
                  <a:moveTo>
                    <a:pt x="222503" y="0"/>
                  </a:moveTo>
                  <a:lnTo>
                    <a:pt x="0" y="0"/>
                  </a:lnTo>
                  <a:lnTo>
                    <a:pt x="44500" y="512064"/>
                  </a:lnTo>
                  <a:lnTo>
                    <a:pt x="178003" y="512064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99744" y="5390388"/>
              <a:ext cx="222885" cy="512445"/>
            </a:xfrm>
            <a:custGeom>
              <a:avLst/>
              <a:gdLst/>
              <a:ahLst/>
              <a:cxnLst/>
              <a:rect l="l" t="t" r="r" b="b"/>
              <a:pathLst>
                <a:path w="222884" h="512445">
                  <a:moveTo>
                    <a:pt x="0" y="0"/>
                  </a:moveTo>
                  <a:lnTo>
                    <a:pt x="222503" y="0"/>
                  </a:lnTo>
                  <a:lnTo>
                    <a:pt x="178003" y="512064"/>
                  </a:lnTo>
                  <a:lnTo>
                    <a:pt x="44500" y="5120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6508" y="5966460"/>
              <a:ext cx="188976" cy="18135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2352" y="5146548"/>
              <a:ext cx="10032492" cy="142951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1391" y="5114544"/>
              <a:ext cx="10154412" cy="155448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1373124" y="5172455"/>
            <a:ext cx="9926320" cy="13233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7465" rIns="0" bIns="0" rtlCol="0" vert="horz">
            <a:spAutoFit/>
          </a:bodyPr>
          <a:lstStyle/>
          <a:p>
            <a:pPr algn="just" marL="91440" marR="81915">
              <a:lnSpc>
                <a:spcPct val="100000"/>
              </a:lnSpc>
              <a:spcBef>
                <a:spcPts val="295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Составляется</a:t>
            </a:r>
            <a:r>
              <a:rPr dirty="0" sz="2000" spc="160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протокол</a:t>
            </a:r>
            <a:r>
              <a:rPr dirty="0" sz="2000" spc="150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об</a:t>
            </a:r>
            <a:r>
              <a:rPr dirty="0" sz="2000" spc="155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административной</a:t>
            </a:r>
            <a:r>
              <a:rPr dirty="0" sz="2000" spc="155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ответственности</a:t>
            </a:r>
            <a:r>
              <a:rPr dirty="0" sz="2000" spc="165" b="1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(если</a:t>
            </a:r>
            <a:r>
              <a:rPr dirty="0" sz="1800" spc="160" i="1">
                <a:solidFill>
                  <a:srgbClr val="1D4899"/>
                </a:solidFill>
                <a:latin typeface="Times New Roman"/>
                <a:cs typeface="Times New Roman"/>
              </a:rPr>
              <a:t> 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на</a:t>
            </a:r>
            <a:r>
              <a:rPr dirty="0" sz="1800" spc="165" i="1">
                <a:solidFill>
                  <a:srgbClr val="1D4899"/>
                </a:solidFill>
                <a:latin typeface="Times New Roman"/>
                <a:cs typeface="Times New Roman"/>
              </a:rPr>
              <a:t>  </a:t>
            </a:r>
            <a:r>
              <a:rPr dirty="0" sz="1800" spc="-10" i="1">
                <a:solidFill>
                  <a:srgbClr val="1D4899"/>
                </a:solidFill>
                <a:latin typeface="Times New Roman"/>
                <a:cs typeface="Times New Roman"/>
              </a:rPr>
              <a:t>момент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проведения</a:t>
            </a:r>
            <a:r>
              <a:rPr dirty="0" sz="1800" spc="490" i="1">
                <a:solidFill>
                  <a:srgbClr val="1D489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экзамена</a:t>
            </a:r>
            <a:r>
              <a:rPr dirty="0" sz="1800" spc="480" i="1">
                <a:solidFill>
                  <a:srgbClr val="1D489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участнику</a:t>
            </a:r>
            <a:r>
              <a:rPr dirty="0" sz="1800" spc="490" i="1">
                <a:solidFill>
                  <a:srgbClr val="1D489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исполнилось</a:t>
            </a:r>
            <a:r>
              <a:rPr dirty="0" sz="1800" spc="25" i="1">
                <a:solidFill>
                  <a:srgbClr val="1D4899"/>
                </a:solidFill>
                <a:latin typeface="Times New Roman"/>
                <a:cs typeface="Times New Roman"/>
              </a:rPr>
              <a:t> 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16</a:t>
            </a:r>
            <a:r>
              <a:rPr dirty="0" sz="1800" spc="495" i="1">
                <a:solidFill>
                  <a:srgbClr val="1D489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1D4899"/>
                </a:solidFill>
                <a:latin typeface="Times New Roman"/>
                <a:cs typeface="Times New Roman"/>
              </a:rPr>
              <a:t>лет)</a:t>
            </a:r>
            <a:r>
              <a:rPr dirty="0" sz="1800" spc="470" i="1">
                <a:solidFill>
                  <a:srgbClr val="1D489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000" spc="1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направляется</a:t>
            </a:r>
            <a:r>
              <a:rPr dirty="0" sz="2000" spc="15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dirty="0" sz="2000" spc="15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рассмотрения</a:t>
            </a:r>
            <a:r>
              <a:rPr dirty="0" sz="2000" spc="2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 spc="-5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Комиссию</a:t>
            </a:r>
            <a:r>
              <a:rPr dirty="0" sz="2000" spc="195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2000" spc="19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делам</a:t>
            </a:r>
            <a:r>
              <a:rPr dirty="0" sz="2000" spc="19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несовершеннолетних</a:t>
            </a:r>
            <a:r>
              <a:rPr dirty="0" sz="2000" spc="19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000" spc="19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защите</a:t>
            </a:r>
            <a:r>
              <a:rPr dirty="0" sz="2000" spc="19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dirty="0" sz="2000" spc="19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прав</a:t>
            </a:r>
            <a:r>
              <a:rPr dirty="0" sz="2000" spc="19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dirty="0" sz="2000" spc="195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муниципального</a:t>
            </a:r>
            <a:r>
              <a:rPr dirty="0" sz="20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6740" cy="101803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73579" y="60960"/>
            <a:ext cx="10086340" cy="769620"/>
          </a:xfrm>
          <a:custGeom>
            <a:avLst/>
            <a:gdLst/>
            <a:ahLst/>
            <a:cxnLst/>
            <a:rect l="l" t="t" r="r" b="b"/>
            <a:pathLst>
              <a:path w="10086340" h="769619">
                <a:moveTo>
                  <a:pt x="10085832" y="0"/>
                </a:moveTo>
                <a:lnTo>
                  <a:pt x="0" y="0"/>
                </a:lnTo>
                <a:lnTo>
                  <a:pt x="0" y="769620"/>
                </a:lnTo>
                <a:lnTo>
                  <a:pt x="10085832" y="769620"/>
                </a:lnTo>
                <a:lnTo>
                  <a:pt x="10085832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0655" rIns="0" bIns="0" rtlCol="0" vert="horz">
            <a:spAutoFit/>
          </a:bodyPr>
          <a:lstStyle/>
          <a:p>
            <a:pPr marL="4067810">
              <a:lnSpc>
                <a:spcPct val="100000"/>
              </a:lnSpc>
              <a:spcBef>
                <a:spcPts val="95"/>
              </a:spcBef>
            </a:pPr>
            <a:r>
              <a:rPr dirty="0"/>
              <a:t>Условия</a:t>
            </a:r>
            <a:r>
              <a:rPr dirty="0" spc="-90"/>
              <a:t> </a:t>
            </a:r>
            <a:r>
              <a:rPr dirty="0"/>
              <a:t>успешной</a:t>
            </a:r>
            <a:r>
              <a:rPr dirty="0" spc="-95"/>
              <a:t> </a:t>
            </a:r>
            <a:r>
              <a:rPr dirty="0"/>
              <a:t>сдачи</a:t>
            </a:r>
            <a:r>
              <a:rPr dirty="0" spc="-100"/>
              <a:t> </a:t>
            </a:r>
            <a:r>
              <a:rPr dirty="0" spc="-10"/>
              <a:t>экзамена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Хорошая</a:t>
            </a:r>
            <a:r>
              <a:rPr dirty="0" spc="-50"/>
              <a:t> </a:t>
            </a:r>
            <a:r>
              <a:rPr dirty="0" spc="-25"/>
              <a:t>информационно-</a:t>
            </a:r>
            <a:r>
              <a:rPr dirty="0" spc="-10"/>
              <a:t>разъяснительная</a:t>
            </a:r>
            <a:r>
              <a:rPr dirty="0" spc="-5"/>
              <a:t> </a:t>
            </a:r>
            <a:r>
              <a:rPr dirty="0"/>
              <a:t>работа</a:t>
            </a:r>
            <a:r>
              <a:rPr dirty="0" spc="-45"/>
              <a:t> </a:t>
            </a:r>
            <a:r>
              <a:rPr dirty="0"/>
              <a:t>в</a:t>
            </a:r>
            <a:r>
              <a:rPr dirty="0" spc="-50"/>
              <a:t> </a:t>
            </a:r>
            <a:r>
              <a:rPr dirty="0" spc="-10"/>
              <a:t>школе.</a:t>
            </a:r>
          </a:p>
          <a:p>
            <a:pPr marL="12700" marR="1021080">
              <a:lnSpc>
                <a:spcPct val="195400"/>
              </a:lnSpc>
              <a:spcBef>
                <a:spcPts val="415"/>
              </a:spcBef>
            </a:pPr>
            <a:r>
              <a:rPr dirty="0" spc="-25"/>
              <a:t>Соблюдение</a:t>
            </a:r>
            <a:r>
              <a:rPr dirty="0" spc="-110"/>
              <a:t> </a:t>
            </a:r>
            <a:r>
              <a:rPr dirty="0"/>
              <a:t>Порядка</a:t>
            </a:r>
            <a:r>
              <a:rPr dirty="0" spc="-105"/>
              <a:t> </a:t>
            </a:r>
            <a:r>
              <a:rPr dirty="0" spc="-10"/>
              <a:t>проведения</a:t>
            </a:r>
            <a:r>
              <a:rPr dirty="0" spc="-95"/>
              <a:t> </a:t>
            </a:r>
            <a:r>
              <a:rPr dirty="0" spc="-10"/>
              <a:t>экзамена. Содержательная</a:t>
            </a:r>
            <a:r>
              <a:rPr dirty="0" spc="-65"/>
              <a:t> </a:t>
            </a:r>
            <a:r>
              <a:rPr dirty="0" spc="-30"/>
              <a:t>подготовка</a:t>
            </a:r>
            <a:r>
              <a:rPr dirty="0" spc="-60"/>
              <a:t> </a:t>
            </a:r>
            <a:r>
              <a:rPr dirty="0"/>
              <a:t>к</a:t>
            </a:r>
            <a:r>
              <a:rPr dirty="0" spc="-75"/>
              <a:t> </a:t>
            </a:r>
            <a:r>
              <a:rPr dirty="0"/>
              <a:t>экзамену</a:t>
            </a:r>
            <a:r>
              <a:rPr dirty="0" spc="-60"/>
              <a:t> </a:t>
            </a:r>
            <a:r>
              <a:rPr dirty="0"/>
              <a:t>по</a:t>
            </a:r>
            <a:r>
              <a:rPr dirty="0" spc="-70"/>
              <a:t> </a:t>
            </a:r>
            <a:r>
              <a:rPr dirty="0" spc="-10"/>
              <a:t>предмету. </a:t>
            </a:r>
            <a:r>
              <a:rPr dirty="0"/>
              <a:t>Позитивный</a:t>
            </a:r>
            <a:r>
              <a:rPr dirty="0" spc="-65"/>
              <a:t> </a:t>
            </a:r>
            <a:r>
              <a:rPr dirty="0" spc="-10"/>
              <a:t>психологический</a:t>
            </a:r>
            <a:r>
              <a:rPr dirty="0" spc="-40"/>
              <a:t> </a:t>
            </a:r>
            <a:r>
              <a:rPr dirty="0"/>
              <a:t>настрой</a:t>
            </a:r>
            <a:r>
              <a:rPr dirty="0" spc="-70"/>
              <a:t> </a:t>
            </a:r>
            <a:r>
              <a:rPr dirty="0" spc="-10"/>
              <a:t>выпускника. </a:t>
            </a:r>
            <a:r>
              <a:rPr dirty="0"/>
              <a:t>Поддержка</a:t>
            </a:r>
            <a:r>
              <a:rPr dirty="0" spc="-80"/>
              <a:t> </a:t>
            </a:r>
            <a:r>
              <a:rPr dirty="0" spc="-20"/>
              <a:t>педагогов</a:t>
            </a:r>
            <a:r>
              <a:rPr dirty="0" spc="-85"/>
              <a:t> </a:t>
            </a:r>
            <a:r>
              <a:rPr dirty="0"/>
              <a:t>и</a:t>
            </a:r>
            <a:r>
              <a:rPr dirty="0" spc="-80"/>
              <a:t> </a:t>
            </a:r>
            <a:r>
              <a:rPr dirty="0" spc="-10"/>
              <a:t>родителей.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6" y="1505711"/>
            <a:ext cx="434340" cy="4465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963" y="2951988"/>
            <a:ext cx="434340" cy="4450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204" y="3672840"/>
            <a:ext cx="434339" cy="4450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927" y="4416552"/>
            <a:ext cx="432816" cy="4465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963" y="2314955"/>
            <a:ext cx="434340" cy="446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4174234"/>
            <a:ext cx="4343400" cy="2618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Колчанов Андрей Викторович</dc:creator>
  <dc:title>Презентация PowerPoint</dc:title>
  <dcterms:created xsi:type="dcterms:W3CDTF">2025-04-19T09:45:42Z</dcterms:created>
  <dcterms:modified xsi:type="dcterms:W3CDTF">2025-04-19T09:45:42Z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2025-04-19T00:00:00Z</vt:filetime>
  </property>
  <property fmtid="{D5CDD505-2E9C-101B-9397-08002B2CF9AE}" pid="5" name="Producer">
    <vt:lpwstr>Microsoft® PowerPoint® 2013</vt:lpwstr>
  </property>
</Properties>
</file>